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623" r:id="rId3"/>
    <p:sldId id="349" r:id="rId4"/>
    <p:sldId id="487" r:id="rId5"/>
    <p:sldId id="610" r:id="rId6"/>
    <p:sldId id="613" r:id="rId7"/>
    <p:sldId id="614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66" r:id="rId16"/>
    <p:sldId id="611" r:id="rId17"/>
    <p:sldId id="622" r:id="rId18"/>
    <p:sldId id="624" r:id="rId19"/>
    <p:sldId id="625" r:id="rId20"/>
    <p:sldId id="634" r:id="rId21"/>
    <p:sldId id="626" r:id="rId22"/>
    <p:sldId id="627" r:id="rId23"/>
    <p:sldId id="628" r:id="rId24"/>
    <p:sldId id="629" r:id="rId25"/>
    <p:sldId id="631" r:id="rId26"/>
    <p:sldId id="677" r:id="rId27"/>
    <p:sldId id="632" r:id="rId28"/>
    <p:sldId id="633" r:id="rId29"/>
    <p:sldId id="678" r:id="rId30"/>
    <p:sldId id="630" r:id="rId31"/>
    <p:sldId id="635" r:id="rId32"/>
    <p:sldId id="612" r:id="rId33"/>
    <p:sldId id="636" r:id="rId34"/>
    <p:sldId id="637" r:id="rId35"/>
    <p:sldId id="639" r:id="rId36"/>
    <p:sldId id="638" r:id="rId37"/>
    <p:sldId id="640" r:id="rId38"/>
    <p:sldId id="641" r:id="rId39"/>
    <p:sldId id="642" r:id="rId40"/>
    <p:sldId id="643" r:id="rId41"/>
    <p:sldId id="644" r:id="rId42"/>
    <p:sldId id="645" r:id="rId43"/>
    <p:sldId id="646" r:id="rId44"/>
    <p:sldId id="647" r:id="rId45"/>
    <p:sldId id="648" r:id="rId46"/>
    <p:sldId id="649" r:id="rId47"/>
    <p:sldId id="650" r:id="rId48"/>
    <p:sldId id="651" r:id="rId49"/>
    <p:sldId id="652" r:id="rId50"/>
    <p:sldId id="653" r:id="rId51"/>
    <p:sldId id="655" r:id="rId52"/>
    <p:sldId id="658" r:id="rId53"/>
    <p:sldId id="657" r:id="rId54"/>
    <p:sldId id="654" r:id="rId55"/>
    <p:sldId id="663" r:id="rId56"/>
    <p:sldId id="667" r:id="rId57"/>
    <p:sldId id="669" r:id="rId58"/>
    <p:sldId id="689" r:id="rId59"/>
    <p:sldId id="690" r:id="rId60"/>
    <p:sldId id="691" r:id="rId61"/>
    <p:sldId id="668" r:id="rId62"/>
    <p:sldId id="671" r:id="rId63"/>
    <p:sldId id="670" r:id="rId64"/>
    <p:sldId id="672" r:id="rId65"/>
    <p:sldId id="656" r:id="rId66"/>
    <p:sldId id="659" r:id="rId67"/>
    <p:sldId id="660" r:id="rId68"/>
    <p:sldId id="661" r:id="rId69"/>
    <p:sldId id="662" r:id="rId70"/>
    <p:sldId id="673" r:id="rId71"/>
    <p:sldId id="674" r:id="rId72"/>
    <p:sldId id="346" r:id="rId73"/>
    <p:sldId id="665" r:id="rId74"/>
    <p:sldId id="680" r:id="rId75"/>
    <p:sldId id="679" r:id="rId76"/>
    <p:sldId id="682" r:id="rId77"/>
    <p:sldId id="683" r:id="rId78"/>
    <p:sldId id="681" r:id="rId79"/>
    <p:sldId id="684" r:id="rId80"/>
    <p:sldId id="675" r:id="rId81"/>
    <p:sldId id="676" r:id="rId82"/>
    <p:sldId id="687" r:id="rId83"/>
    <p:sldId id="664" r:id="rId84"/>
    <p:sldId id="267" r:id="rId85"/>
    <p:sldId id="688" r:id="rId86"/>
    <p:sldId id="685" r:id="rId87"/>
    <p:sldId id="686" r:id="rId88"/>
    <p:sldId id="285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629BDA-3404-4722-B326-4FFE9E3D819D}">
          <p14:sldIdLst>
            <p14:sldId id="256"/>
            <p14:sldId id="623"/>
            <p14:sldId id="349"/>
            <p14:sldId id="487"/>
            <p14:sldId id="610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66"/>
            <p14:sldId id="611"/>
            <p14:sldId id="622"/>
            <p14:sldId id="624"/>
            <p14:sldId id="625"/>
            <p14:sldId id="634"/>
            <p14:sldId id="626"/>
            <p14:sldId id="627"/>
            <p14:sldId id="628"/>
            <p14:sldId id="629"/>
            <p14:sldId id="631"/>
            <p14:sldId id="677"/>
            <p14:sldId id="632"/>
            <p14:sldId id="633"/>
            <p14:sldId id="678"/>
            <p14:sldId id="630"/>
            <p14:sldId id="635"/>
            <p14:sldId id="612"/>
            <p14:sldId id="636"/>
            <p14:sldId id="637"/>
            <p14:sldId id="639"/>
            <p14:sldId id="638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5"/>
            <p14:sldId id="658"/>
            <p14:sldId id="657"/>
            <p14:sldId id="654"/>
            <p14:sldId id="663"/>
            <p14:sldId id="667"/>
            <p14:sldId id="669"/>
            <p14:sldId id="689"/>
            <p14:sldId id="690"/>
            <p14:sldId id="691"/>
            <p14:sldId id="668"/>
            <p14:sldId id="671"/>
            <p14:sldId id="670"/>
            <p14:sldId id="672"/>
            <p14:sldId id="656"/>
            <p14:sldId id="659"/>
            <p14:sldId id="660"/>
            <p14:sldId id="661"/>
            <p14:sldId id="662"/>
            <p14:sldId id="673"/>
            <p14:sldId id="674"/>
            <p14:sldId id="346"/>
            <p14:sldId id="665"/>
            <p14:sldId id="680"/>
            <p14:sldId id="679"/>
            <p14:sldId id="682"/>
            <p14:sldId id="683"/>
            <p14:sldId id="681"/>
            <p14:sldId id="684"/>
            <p14:sldId id="675"/>
            <p14:sldId id="676"/>
            <p14:sldId id="687"/>
            <p14:sldId id="664"/>
            <p14:sldId id="267"/>
            <p14:sldId id="688"/>
            <p14:sldId id="685"/>
            <p14:sldId id="68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FFCCCC"/>
    <a:srgbClr val="CC9900"/>
    <a:srgbClr val="FFCC00"/>
    <a:srgbClr val="FFFFFF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6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6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5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6.mp3"/><Relationship Id="rId7" Type="http://schemas.openxmlformats.org/officeDocument/2006/relationships/image" Target="../media/image3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mp3"/><Relationship Id="rId13" Type="http://schemas.openxmlformats.org/officeDocument/2006/relationships/image" Target="../media/image1.png"/><Relationship Id="rId3" Type="http://schemas.microsoft.com/office/2007/relationships/media" Target="../media/media14.mp3"/><Relationship Id="rId7" Type="http://schemas.microsoft.com/office/2007/relationships/media" Target="../media/media16.mp3"/><Relationship Id="rId12" Type="http://schemas.openxmlformats.org/officeDocument/2006/relationships/image" Target="../media/image49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audio" Target="../media/media15.mp3"/><Relationship Id="rId11" Type="http://schemas.openxmlformats.org/officeDocument/2006/relationships/image" Target="../media/image48.png"/><Relationship Id="rId5" Type="http://schemas.microsoft.com/office/2007/relationships/media" Target="../media/media15.mp3"/><Relationship Id="rId10" Type="http://schemas.openxmlformats.org/officeDocument/2006/relationships/image" Target="../media/image47.png"/><Relationship Id="rId4" Type="http://schemas.openxmlformats.org/officeDocument/2006/relationships/audio" Target="../media/media14.mp3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media" Target="../media/media16.mp3"/><Relationship Id="rId7" Type="http://schemas.openxmlformats.org/officeDocument/2006/relationships/image" Target="../media/image1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p3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18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audio" Target="../media/media19.mp3"/><Relationship Id="rId11" Type="http://schemas.openxmlformats.org/officeDocument/2006/relationships/image" Target="../media/image1.png"/><Relationship Id="rId5" Type="http://schemas.microsoft.com/office/2007/relationships/media" Target="../media/media19.mp3"/><Relationship Id="rId10" Type="http://schemas.openxmlformats.org/officeDocument/2006/relationships/image" Target="../media/image53.png"/><Relationship Id="rId4" Type="http://schemas.openxmlformats.org/officeDocument/2006/relationships/audio" Target="../media/media18.mp3"/><Relationship Id="rId9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21.mp3"/><Relationship Id="rId7" Type="http://schemas.openxmlformats.org/officeDocument/2006/relationships/image" Target="../media/image1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1.mp3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23.mp3"/><Relationship Id="rId7" Type="http://schemas.openxmlformats.org/officeDocument/2006/relationships/image" Target="../media/image57.png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3.mp3"/><Relationship Id="rId9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oice_lead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se_and_open_harmony" TargetMode="External"/><Relationship Id="rId2" Type="http://schemas.openxmlformats.org/officeDocument/2006/relationships/hyperlink" Target="https://en.wikipedia.org/wiki/Voicing_(music)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5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.png"/><Relationship Id="rId3" Type="http://schemas.microsoft.com/office/2007/relationships/media" Target="../media/media26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5.png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audio" Target="../media/media27.mp3"/><Relationship Id="rId11" Type="http://schemas.openxmlformats.org/officeDocument/2006/relationships/image" Target="../media/image64.png"/><Relationship Id="rId5" Type="http://schemas.microsoft.com/office/2007/relationships/media" Target="../media/media27.mp3"/><Relationship Id="rId10" Type="http://schemas.openxmlformats.org/officeDocument/2006/relationships/image" Target="../media/image63.png"/><Relationship Id="rId4" Type="http://schemas.openxmlformats.org/officeDocument/2006/relationships/audio" Target="../media/media26.mp3"/><Relationship Id="rId9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t26/midi-analyzer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L186iaWLcxizy7InFwXBtloSdKOW0eWC/view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L186iaWLcxizy7InFwXBtloSdKOW0eWC/view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file/d/1L186iaWLcxizy7InFwXBtloSdKOW0eWC/view" TargetMode="External"/><Relationship Id="rId4" Type="http://schemas.openxmlformats.org/officeDocument/2006/relationships/image" Target="../media/image73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L186iaWLcxizy7InFwXBtloSdKOW0eWC/view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rnhart.net/articles/key-finding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tsushieno/nfluidsynth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salt26/chromatic-piano-roll/blob/main/Client/Assets/Scripts/PlayMusic.c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276E0-1240-4EF8-850B-F396ADF93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작곡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34F55-AEFC-4EE4-8245-98B496DFF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10. </a:t>
            </a:r>
            <a:r>
              <a:rPr lang="ko-KR" altLang="en-US" b="1" dirty="0"/>
              <a:t>피아노 반주 제작</a:t>
            </a:r>
            <a:endParaRPr lang="en-US" altLang="ko-KR" b="1" dirty="0"/>
          </a:p>
          <a:p>
            <a:r>
              <a:rPr lang="en-US" altLang="ko-KR" dirty="0"/>
              <a:t>2024/08/08</a:t>
            </a:r>
          </a:p>
          <a:p>
            <a:r>
              <a:rPr lang="en-US" altLang="ko-KR" dirty="0"/>
              <a:t>Andantino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41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955C76-82DC-F88D-3B25-A1335C53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01" y="828406"/>
            <a:ext cx="7795936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AAD19A-A711-BF68-0498-60998DF78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42" y="605545"/>
            <a:ext cx="7788315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A9E24E-DFD3-DAC6-B3FF-2F84A801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87" y="805934"/>
            <a:ext cx="7856901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2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1C4CD6-AF61-D805-A02F-D56D3426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32" y="744038"/>
            <a:ext cx="7910245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C08BC8-768D-67C6-F404-AFA557D8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808" y="766510"/>
            <a:ext cx="7666384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754CD-7E3D-F825-EEBE-D3CC7C4D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그믐달</a:t>
            </a:r>
            <a:r>
              <a:rPr lang="en-US" altLang="ko-KR" dirty="0"/>
              <a:t>”</a:t>
            </a:r>
            <a:r>
              <a:rPr lang="ko-KR" altLang="en-US" dirty="0"/>
              <a:t>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AD87D-B15C-866F-2FAA-CE36F4377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C minor</a:t>
            </a:r>
            <a:endParaRPr lang="en-US" altLang="ko-KR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A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minor</a:t>
            </a:r>
          </a:p>
          <a:p>
            <a:pPr lvl="1"/>
            <a:r>
              <a:rPr lang="en-US" altLang="ko-KR" dirty="0">
                <a:solidFill>
                  <a:srgbClr val="7030A0"/>
                </a:solidFill>
                <a:latin typeface="+mn-ea"/>
              </a:rPr>
              <a:t>G minor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B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 minor</a:t>
            </a:r>
          </a:p>
          <a:p>
            <a:pPr lvl="1"/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C minor</a:t>
            </a:r>
          </a:p>
          <a:p>
            <a:pPr lvl="1"/>
            <a:endParaRPr lang="en-US" altLang="ko-KR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시간의 흐름에 따라 조성이 자주 바뀝니다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73569-772F-1899-249E-670A810C7BBB}"/>
              </a:ext>
            </a:extLst>
          </p:cNvPr>
          <p:cNvSpPr txBox="1"/>
          <p:nvPr/>
        </p:nvSpPr>
        <p:spPr>
          <a:xfrm>
            <a:off x="9636877" y="65317"/>
            <a:ext cx="2312893" cy="65556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전주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</a:p>
          <a:p>
            <a:endParaRPr lang="en-US" altLang="ko-KR" sz="1400" dirty="0">
              <a:solidFill>
                <a:schemeClr val="accent4">
                  <a:lumMod val="75000"/>
                </a:schemeClr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아무도 없는 새벽</a:t>
            </a:r>
          </a:p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동이 트면 모습을 감추는 그믐달</a:t>
            </a:r>
            <a:endParaRPr lang="en-US" altLang="ko-KR" sz="1400" dirty="0">
              <a:solidFill>
                <a:schemeClr val="accent4">
                  <a:lumMod val="75000"/>
                </a:schemeClr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endParaRPr lang="en-US" altLang="ko-KR" sz="1400" dirty="0">
              <a:solidFill>
                <a:schemeClr val="accent4">
                  <a:lumMod val="75000"/>
                </a:schemeClr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간주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endParaRPr lang="ko-KR" altLang="en-US" sz="1400" dirty="0">
              <a:solidFill>
                <a:schemeClr val="accent4">
                  <a:lumMod val="75000"/>
                </a:schemeClr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오늘도 사람들은 누구를 만나는 걸까</a:t>
            </a:r>
          </a:p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오늘도 나를 찾는 사람 하나 없는 걸까</a:t>
            </a:r>
          </a:p>
          <a:p>
            <a:endParaRPr lang="ko-KR" altLang="en-US" sz="1400" dirty="0">
              <a:solidFill>
                <a:schemeClr val="accent4">
                  <a:lumMod val="75000"/>
                </a:schemeClr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이렇게 밝은 세상에도</a:t>
            </a:r>
          </a:p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보이지 않는 내가 있어</a:t>
            </a:r>
          </a:p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항상 사람들 곁에 있어도</a:t>
            </a:r>
          </a:p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아무도 내 마음을 몰라</a:t>
            </a:r>
          </a:p>
          <a:p>
            <a:endParaRPr lang="ko-KR" altLang="en-US" sz="1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기다려볼까 아님 먼저 말을 걸어볼까</a:t>
            </a:r>
          </a:p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오늘도 바쁘다며 피하면 어떡할까</a:t>
            </a:r>
          </a:p>
          <a:p>
            <a:endParaRPr lang="en-US" altLang="ko-KR" sz="1400" dirty="0">
              <a:solidFill>
                <a:schemeClr val="accent3">
                  <a:lumMod val="75000"/>
                </a:schemeClr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간주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</a:p>
          <a:p>
            <a:endParaRPr lang="ko-KR" altLang="en-US" sz="1400" dirty="0">
              <a:solidFill>
                <a:schemeClr val="accent3">
                  <a:lumMod val="75000"/>
                </a:schemeClr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이렇게 잠깐이라도 </a:t>
            </a: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네게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빛나고 싶은 내가 있어</a:t>
            </a:r>
          </a:p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항상 네 곁에 있고 싶어도</a:t>
            </a:r>
          </a:p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너는 내 마음을 몰라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-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endParaRPr lang="ko-KR" altLang="en-US" sz="1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r>
              <a:rPr lang="ko-KR" altLang="en-US" sz="1400" dirty="0">
                <a:solidFill>
                  <a:srgbClr val="7030A0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날 좋아할 사람은 평</a:t>
            </a:r>
            <a:r>
              <a:rPr lang="en-US" altLang="ko-KR" sz="1400" dirty="0">
                <a:solidFill>
                  <a:srgbClr val="7030A0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-</a:t>
            </a:r>
            <a:r>
              <a:rPr lang="ko-KR" altLang="en-US" sz="1400" dirty="0">
                <a:solidFill>
                  <a:srgbClr val="7030A0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생 없는 걸까</a:t>
            </a:r>
          </a:p>
          <a:p>
            <a:r>
              <a:rPr lang="ko-KR" altLang="en-US" sz="1400" dirty="0">
                <a:solidFill>
                  <a:srgbClr val="FF0000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내가 사라져도 슬퍼할 이 없는 걸까</a:t>
            </a:r>
          </a:p>
          <a:p>
            <a:endParaRPr lang="ko-KR" altLang="en-US" sz="1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다시 찾아올 새벽</a:t>
            </a:r>
          </a:p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내일 되면 모습을 감추는 그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-</a:t>
            </a:r>
            <a:r>
              <a:rPr lang="ko-KR" altLang="en-US" sz="1400" dirty="0" err="1">
                <a:solidFill>
                  <a:schemeClr val="accent4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믐달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26B8E-B908-D53E-D31C-A64E549D447C}"/>
              </a:ext>
            </a:extLst>
          </p:cNvPr>
          <p:cNvSpPr txBox="1"/>
          <p:nvPr/>
        </p:nvSpPr>
        <p:spPr>
          <a:xfrm>
            <a:off x="7125032" y="556264"/>
            <a:ext cx="752775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새벽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77199-29B4-7001-EC17-1EF898C43DE1}"/>
              </a:ext>
            </a:extLst>
          </p:cNvPr>
          <p:cNvSpPr txBox="1"/>
          <p:nvPr/>
        </p:nvSpPr>
        <p:spPr>
          <a:xfrm>
            <a:off x="7125028" y="1592327"/>
            <a:ext cx="75277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8FFA1-3DD5-94AB-235C-6671F851FB61}"/>
              </a:ext>
            </a:extLst>
          </p:cNvPr>
          <p:cNvSpPr txBox="1"/>
          <p:nvPr/>
        </p:nvSpPr>
        <p:spPr>
          <a:xfrm>
            <a:off x="7125028" y="2255103"/>
            <a:ext cx="752778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정오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315AC-FF9C-B6B0-1A59-A053CB15783C}"/>
              </a:ext>
            </a:extLst>
          </p:cNvPr>
          <p:cNvSpPr txBox="1"/>
          <p:nvPr/>
        </p:nvSpPr>
        <p:spPr>
          <a:xfrm>
            <a:off x="7125028" y="3343844"/>
            <a:ext cx="752778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오후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B19A3-4988-716A-FEC4-802782B1E9DC}"/>
              </a:ext>
            </a:extLst>
          </p:cNvPr>
          <p:cNvSpPr txBox="1"/>
          <p:nvPr/>
        </p:nvSpPr>
        <p:spPr>
          <a:xfrm>
            <a:off x="7125028" y="4412159"/>
            <a:ext cx="752778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해질녘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14C12-CBC2-3165-CEC3-DB2C7E801399}"/>
              </a:ext>
            </a:extLst>
          </p:cNvPr>
          <p:cNvSpPr txBox="1"/>
          <p:nvPr/>
        </p:nvSpPr>
        <p:spPr>
          <a:xfrm>
            <a:off x="7125027" y="5484358"/>
            <a:ext cx="75277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저녁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28A4D-4E02-0676-94CB-AC77A18DBA27}"/>
              </a:ext>
            </a:extLst>
          </p:cNvPr>
          <p:cNvSpPr txBox="1"/>
          <p:nvPr/>
        </p:nvSpPr>
        <p:spPr>
          <a:xfrm>
            <a:off x="7125027" y="6104992"/>
            <a:ext cx="75278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73CF6-E9BE-E90D-DE05-CDB8336D1AD6}"/>
              </a:ext>
            </a:extLst>
          </p:cNvPr>
          <p:cNvSpPr txBox="1"/>
          <p:nvPr/>
        </p:nvSpPr>
        <p:spPr>
          <a:xfrm>
            <a:off x="9086207" y="1058760"/>
            <a:ext cx="45754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7E3C48-60EB-9BFA-2EB8-2D0487EBB445}"/>
              </a:ext>
            </a:extLst>
          </p:cNvPr>
          <p:cNvSpPr txBox="1"/>
          <p:nvPr/>
        </p:nvSpPr>
        <p:spPr>
          <a:xfrm>
            <a:off x="9089426" y="3869409"/>
            <a:ext cx="4547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B’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31A3B-F102-25D6-6FF1-797E4D58F409}"/>
              </a:ext>
            </a:extLst>
          </p:cNvPr>
          <p:cNvSpPr txBox="1"/>
          <p:nvPr/>
        </p:nvSpPr>
        <p:spPr>
          <a:xfrm>
            <a:off x="9086207" y="556264"/>
            <a:ext cx="45471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A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B9C5A-6E72-6BA9-C85C-745E10CF61A1}"/>
              </a:ext>
            </a:extLst>
          </p:cNvPr>
          <p:cNvSpPr txBox="1"/>
          <p:nvPr/>
        </p:nvSpPr>
        <p:spPr>
          <a:xfrm>
            <a:off x="9089425" y="1595735"/>
            <a:ext cx="45471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A-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84A2-F4E4-E06A-47D1-9F29F9E69F27}"/>
              </a:ext>
            </a:extLst>
          </p:cNvPr>
          <p:cNvSpPr txBox="1"/>
          <p:nvPr/>
        </p:nvSpPr>
        <p:spPr>
          <a:xfrm>
            <a:off x="9089425" y="2255103"/>
            <a:ext cx="45471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C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5AEF18-6D1F-5905-0254-537C55A16425}"/>
              </a:ext>
            </a:extLst>
          </p:cNvPr>
          <p:cNvSpPr txBox="1"/>
          <p:nvPr/>
        </p:nvSpPr>
        <p:spPr>
          <a:xfrm>
            <a:off x="9089425" y="3343137"/>
            <a:ext cx="45471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A-’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55AD0-6D65-70D2-994C-24A9179076B5}"/>
              </a:ext>
            </a:extLst>
          </p:cNvPr>
          <p:cNvSpPr txBox="1"/>
          <p:nvPr/>
        </p:nvSpPr>
        <p:spPr>
          <a:xfrm>
            <a:off x="9086207" y="4412159"/>
            <a:ext cx="45471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C’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B877E5-D6A0-C829-E6EC-4771F5AF7C4F}"/>
              </a:ext>
            </a:extLst>
          </p:cNvPr>
          <p:cNvSpPr txBox="1"/>
          <p:nvPr/>
        </p:nvSpPr>
        <p:spPr>
          <a:xfrm>
            <a:off x="9093433" y="5486781"/>
            <a:ext cx="45471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A-”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3FE6E-F2DF-17E5-1172-F387B0C2B3D3}"/>
              </a:ext>
            </a:extLst>
          </p:cNvPr>
          <p:cNvSpPr txBox="1"/>
          <p:nvPr/>
        </p:nvSpPr>
        <p:spPr>
          <a:xfrm>
            <a:off x="9093433" y="6104992"/>
            <a:ext cx="45471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A’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7907D-38D2-218F-4309-484B58152748}"/>
              </a:ext>
            </a:extLst>
          </p:cNvPr>
          <p:cNvSpPr txBox="1"/>
          <p:nvPr/>
        </p:nvSpPr>
        <p:spPr>
          <a:xfrm>
            <a:off x="7973759" y="556263"/>
            <a:ext cx="1016496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외로움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49BA2F-19BA-3115-5911-101D456C2A52}"/>
              </a:ext>
            </a:extLst>
          </p:cNvPr>
          <p:cNvSpPr txBox="1"/>
          <p:nvPr/>
        </p:nvSpPr>
        <p:spPr>
          <a:xfrm>
            <a:off x="7973759" y="1599736"/>
            <a:ext cx="1016496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기대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211AB-C815-FFA5-FC67-D383B88B607B}"/>
              </a:ext>
            </a:extLst>
          </p:cNvPr>
          <p:cNvSpPr txBox="1"/>
          <p:nvPr/>
        </p:nvSpPr>
        <p:spPr>
          <a:xfrm>
            <a:off x="7973759" y="2255103"/>
            <a:ext cx="1016496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소외감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97FA2-B634-D7A1-9D3F-A9C451DB3BA3}"/>
              </a:ext>
            </a:extLst>
          </p:cNvPr>
          <p:cNvSpPr txBox="1"/>
          <p:nvPr/>
        </p:nvSpPr>
        <p:spPr>
          <a:xfrm>
            <a:off x="7973758" y="3343136"/>
            <a:ext cx="1016496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망설임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D842B7-F533-7F7C-7A14-48C08CC79857}"/>
              </a:ext>
            </a:extLst>
          </p:cNvPr>
          <p:cNvSpPr txBox="1"/>
          <p:nvPr/>
        </p:nvSpPr>
        <p:spPr>
          <a:xfrm>
            <a:off x="7973758" y="4412158"/>
            <a:ext cx="1016496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간절함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85CB5-800B-9712-B6D7-C1457BD6D0B1}"/>
              </a:ext>
            </a:extLst>
          </p:cNvPr>
          <p:cNvSpPr txBox="1"/>
          <p:nvPr/>
        </p:nvSpPr>
        <p:spPr>
          <a:xfrm>
            <a:off x="7973758" y="5484358"/>
            <a:ext cx="1016496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체념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/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광기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C36D06-7963-9B56-B327-AC00624081B3}"/>
              </a:ext>
            </a:extLst>
          </p:cNvPr>
          <p:cNvSpPr txBox="1"/>
          <p:nvPr/>
        </p:nvSpPr>
        <p:spPr>
          <a:xfrm>
            <a:off x="7973758" y="4933462"/>
            <a:ext cx="1016496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불안함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75AB0-040B-FC9E-EC86-F3744849B90D}"/>
              </a:ext>
            </a:extLst>
          </p:cNvPr>
          <p:cNvSpPr txBox="1"/>
          <p:nvPr/>
        </p:nvSpPr>
        <p:spPr>
          <a:xfrm>
            <a:off x="7973758" y="6096000"/>
            <a:ext cx="1016496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소멸</a:t>
            </a:r>
          </a:p>
        </p:txBody>
      </p:sp>
    </p:spTree>
    <p:extLst>
      <p:ext uri="{BB962C8B-B14F-4D97-AF65-F5344CB8AC3E}">
        <p14:creationId xmlns:p14="http://schemas.microsoft.com/office/powerpoint/2010/main" val="3217106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피아노 반주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반주자 입장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2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왼손에 </a:t>
            </a:r>
            <a:r>
              <a:rPr lang="ko-KR" altLang="en-US" dirty="0" err="1"/>
              <a:t>아르페지오</a:t>
            </a:r>
            <a:r>
              <a:rPr lang="en-US" altLang="ko-KR" dirty="0"/>
              <a:t>, </a:t>
            </a:r>
            <a:r>
              <a:rPr lang="ko-KR" altLang="en-US" dirty="0"/>
              <a:t>오른손에 화음을 배치하는 것이 일반적입니다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왼손에는 화음을 잘 넣지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902AB-4B8D-842C-8F20-F6F6C1DD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3" y="3312120"/>
            <a:ext cx="5056236" cy="16038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B0B6D6-7627-4DA8-56D1-D984BE49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93" y="3226279"/>
            <a:ext cx="5326462" cy="177548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F51336D-BAC3-A9AC-7D7B-145DFD8416AB}"/>
              </a:ext>
            </a:extLst>
          </p:cNvPr>
          <p:cNvSpPr/>
          <p:nvPr/>
        </p:nvSpPr>
        <p:spPr>
          <a:xfrm>
            <a:off x="5870210" y="3908750"/>
            <a:ext cx="451579" cy="4105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C4FE9-75C4-7BBD-342E-78386F8A89AD}"/>
              </a:ext>
            </a:extLst>
          </p:cNvPr>
          <p:cNvSpPr txBox="1"/>
          <p:nvPr/>
        </p:nvSpPr>
        <p:spPr>
          <a:xfrm>
            <a:off x="2274457" y="5114293"/>
            <a:ext cx="155354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654F7-1FDB-3A71-01ED-914AEF43564C}"/>
              </a:ext>
            </a:extLst>
          </p:cNvPr>
          <p:cNvSpPr txBox="1"/>
          <p:nvPr/>
        </p:nvSpPr>
        <p:spPr>
          <a:xfrm>
            <a:off x="8363996" y="5114292"/>
            <a:ext cx="155354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최종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35956-8E5A-EC74-F9B1-5382480DF95E}"/>
              </a:ext>
            </a:extLst>
          </p:cNvPr>
          <p:cNvSpPr txBox="1"/>
          <p:nvPr/>
        </p:nvSpPr>
        <p:spPr>
          <a:xfrm>
            <a:off x="916505" y="5832702"/>
            <a:ext cx="426945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왼손에 화음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,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오른손에 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아르페지오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4B608-B49F-0795-6E52-73778A456D3A}"/>
              </a:ext>
            </a:extLst>
          </p:cNvPr>
          <p:cNvSpPr txBox="1"/>
          <p:nvPr/>
        </p:nvSpPr>
        <p:spPr>
          <a:xfrm>
            <a:off x="7006047" y="5865167"/>
            <a:ext cx="426945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왼손에 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아르페지오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,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오른손에 화음</a:t>
            </a:r>
          </a:p>
        </p:txBody>
      </p:sp>
    </p:spTree>
    <p:extLst>
      <p:ext uri="{BB962C8B-B14F-4D97-AF65-F5344CB8AC3E}">
        <p14:creationId xmlns:p14="http://schemas.microsoft.com/office/powerpoint/2010/main" val="30147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아르페지오에</a:t>
            </a:r>
            <a:r>
              <a:rPr lang="ko-KR" altLang="en-US" dirty="0"/>
              <a:t> 화음을 섞으면 손가락이 꼬여서 치기 불편합니다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accent3"/>
                </a:solidFill>
              </a:rPr>
              <a:t>“</a:t>
            </a:r>
            <a:r>
              <a:rPr lang="ko-KR" altLang="en-US" dirty="0">
                <a:solidFill>
                  <a:schemeClr val="accent3"/>
                </a:solidFill>
              </a:rPr>
              <a:t>하나의 음만 더 치면 되지 않느냐</a:t>
            </a:r>
            <a:r>
              <a:rPr lang="en-US" altLang="ko-KR" dirty="0">
                <a:solidFill>
                  <a:schemeClr val="accent3"/>
                </a:solidFill>
              </a:rPr>
              <a:t>”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1"/>
                </a:solidFill>
              </a:rPr>
              <a:t>할 수 있지만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그 한 음 때문에 건반을 누르는 손가락 번호가 전부 달라질 수 있습니다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F51336D-BAC3-A9AC-7D7B-145DFD8416AB}"/>
              </a:ext>
            </a:extLst>
          </p:cNvPr>
          <p:cNvSpPr/>
          <p:nvPr/>
        </p:nvSpPr>
        <p:spPr>
          <a:xfrm>
            <a:off x="5870210" y="3959139"/>
            <a:ext cx="451579" cy="4105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C4FE9-75C4-7BBD-342E-78386F8A89AD}"/>
              </a:ext>
            </a:extLst>
          </p:cNvPr>
          <p:cNvSpPr txBox="1"/>
          <p:nvPr/>
        </p:nvSpPr>
        <p:spPr>
          <a:xfrm>
            <a:off x="2274457" y="5164682"/>
            <a:ext cx="155354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654F7-1FDB-3A71-01ED-914AEF43564C}"/>
              </a:ext>
            </a:extLst>
          </p:cNvPr>
          <p:cNvSpPr txBox="1"/>
          <p:nvPr/>
        </p:nvSpPr>
        <p:spPr>
          <a:xfrm>
            <a:off x="8363996" y="5164681"/>
            <a:ext cx="155354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최종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58B8A-A1F3-C2C9-F580-7A60F9FBC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6" y="3276668"/>
            <a:ext cx="5310934" cy="17754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C352A0-A2A8-E36F-B1CE-368A0251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149" y="3228991"/>
            <a:ext cx="5147758" cy="1823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71023D-9B29-8F5A-48D3-695E1AE822E9}"/>
              </a:ext>
            </a:extLst>
          </p:cNvPr>
          <p:cNvSpPr txBox="1"/>
          <p:nvPr/>
        </p:nvSpPr>
        <p:spPr>
          <a:xfrm>
            <a:off x="916505" y="5832702"/>
            <a:ext cx="426945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각 마디의 첫 박마다 화음 등장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특히 왼손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5555E5-A28F-4A3E-1814-3693E715F3B6}"/>
              </a:ext>
            </a:extLst>
          </p:cNvPr>
          <p:cNvSpPr txBox="1"/>
          <p:nvPr/>
        </p:nvSpPr>
        <p:spPr>
          <a:xfrm>
            <a:off x="7006047" y="5865167"/>
            <a:ext cx="426945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아르페지오에서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화음 전부 제거</a:t>
            </a:r>
          </a:p>
        </p:txBody>
      </p:sp>
    </p:spTree>
    <p:extLst>
      <p:ext uri="{BB962C8B-B14F-4D97-AF65-F5344CB8AC3E}">
        <p14:creationId xmlns:p14="http://schemas.microsoft.com/office/powerpoint/2010/main" val="210296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2"/>
                </a:solidFill>
              </a:rPr>
              <a:t>퀴즈</a:t>
            </a:r>
            <a:r>
              <a:rPr lang="en-US" altLang="ko-KR" b="1" dirty="0">
                <a:solidFill>
                  <a:schemeClr val="accent2"/>
                </a:solidFill>
              </a:rPr>
              <a:t>)</a:t>
            </a:r>
            <a:r>
              <a:rPr lang="en-US" altLang="ko-KR" b="1" dirty="0"/>
              <a:t> </a:t>
            </a:r>
            <a:r>
              <a:rPr lang="ko-KR" altLang="en-US" dirty="0"/>
              <a:t>아래 악보를 두 손으로 피아노로 칠 때 생길 수 있는 문제는 무엇일까요</a:t>
            </a:r>
            <a:r>
              <a:rPr lang="en-US" altLang="ko-KR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C4FE9-75C4-7BBD-342E-78386F8A89AD}"/>
              </a:ext>
            </a:extLst>
          </p:cNvPr>
          <p:cNvSpPr txBox="1"/>
          <p:nvPr/>
        </p:nvSpPr>
        <p:spPr>
          <a:xfrm>
            <a:off x="3254756" y="5000845"/>
            <a:ext cx="386239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 제작 과정에서 폐기된 악보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E62074-4B28-4C0E-F3F4-34302DE96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1737" y="2948478"/>
            <a:ext cx="7108435" cy="18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7CCAE-05F4-41ED-85A8-A6086258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피아노 반주를 만들고 싶어요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E68911-F05E-40B9-9E54-B1BBBE99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그러나 제 음악을 피아노 반주하시는 분들에게 가져가면 이런 답이 돌아옵니다</a:t>
            </a:r>
            <a:r>
              <a:rPr lang="en-US" altLang="ko-KR" dirty="0"/>
              <a:t>.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dirty="0"/>
              <a:t>악보를 어떻게 고쳐야 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98474-739B-FA6E-3D38-562A854CB1C1}"/>
              </a:ext>
            </a:extLst>
          </p:cNvPr>
          <p:cNvSpPr txBox="1"/>
          <p:nvPr/>
        </p:nvSpPr>
        <p:spPr>
          <a:xfrm>
            <a:off x="1885325" y="2258009"/>
            <a:ext cx="838822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제가 만든 음악을 누군가 실제 피아노로 연주해준다면 너무 낭만적일 것 같아요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!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DA0EB-8AEC-0FC6-9A88-4BE557F80502}"/>
              </a:ext>
            </a:extLst>
          </p:cNvPr>
          <p:cNvSpPr txBox="1"/>
          <p:nvPr/>
        </p:nvSpPr>
        <p:spPr>
          <a:xfrm>
            <a:off x="1885325" y="3546030"/>
            <a:ext cx="838822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작곡가 분이 굉장히 장난스러우신 분이네요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AB710-4B64-0D0E-ABCA-696AB3F1291F}"/>
              </a:ext>
            </a:extLst>
          </p:cNvPr>
          <p:cNvSpPr txBox="1"/>
          <p:nvPr/>
        </p:nvSpPr>
        <p:spPr>
          <a:xfrm>
            <a:off x="1885325" y="4257512"/>
            <a:ext cx="838822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이거 사람이 칠 수 있는 거 맞나요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?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5CCC1-07EC-08A3-9061-56D6C2738299}"/>
              </a:ext>
            </a:extLst>
          </p:cNvPr>
          <p:cNvSpPr txBox="1"/>
          <p:nvPr/>
        </p:nvSpPr>
        <p:spPr>
          <a:xfrm>
            <a:off x="1885325" y="4968994"/>
            <a:ext cx="838822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어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…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연습하면 안 되는 건 없긴 한데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…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아무튼 어려워요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바꿔주세요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7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옥타브보다 멀리 벌어져 있는 화음을 사용하지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사람의 손가락을 </a:t>
            </a:r>
            <a:r>
              <a:rPr lang="en-US" altLang="ko-KR" dirty="0">
                <a:solidFill>
                  <a:schemeClr val="accent1"/>
                </a:solidFill>
              </a:rPr>
              <a:t>9</a:t>
            </a:r>
            <a:r>
              <a:rPr lang="ko-KR" altLang="en-US" dirty="0">
                <a:solidFill>
                  <a:schemeClr val="accent1"/>
                </a:solidFill>
              </a:rPr>
              <a:t>도 이상으로 벌리는 것은 어렵습니다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C4FE9-75C4-7BBD-342E-78386F8A89AD}"/>
              </a:ext>
            </a:extLst>
          </p:cNvPr>
          <p:cNvSpPr txBox="1"/>
          <p:nvPr/>
        </p:nvSpPr>
        <p:spPr>
          <a:xfrm>
            <a:off x="3254756" y="5000845"/>
            <a:ext cx="386239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 제작 과정에서 폐기된 악보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1023D-9B29-8F5A-48D3-695E1AE822E9}"/>
              </a:ext>
            </a:extLst>
          </p:cNvPr>
          <p:cNvSpPr txBox="1"/>
          <p:nvPr/>
        </p:nvSpPr>
        <p:spPr>
          <a:xfrm>
            <a:off x="2412768" y="5518086"/>
            <a:ext cx="554637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D2, D4, D6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를 두 손으로 동시에 치도록 배치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E62074-4B28-4C0E-F3F4-34302DE96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1737" y="2948478"/>
            <a:ext cx="7108435" cy="18232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E529D8-B521-CD27-6D05-12B094099F74}"/>
              </a:ext>
            </a:extLst>
          </p:cNvPr>
          <p:cNvSpPr/>
          <p:nvPr/>
        </p:nvSpPr>
        <p:spPr>
          <a:xfrm>
            <a:off x="2926080" y="3043650"/>
            <a:ext cx="222069" cy="18194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56B55-16EA-B0A2-79AB-DC0F218E8973}"/>
              </a:ext>
            </a:extLst>
          </p:cNvPr>
          <p:cNvSpPr txBox="1"/>
          <p:nvPr/>
        </p:nvSpPr>
        <p:spPr>
          <a:xfrm>
            <a:off x="2412768" y="6056953"/>
            <a:ext cx="5546372" cy="46166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E2, E4, E6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를 두 손으로 동시에 치도록 배치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5AE060-6BC6-3B02-640D-CC64CE47F495}"/>
              </a:ext>
            </a:extLst>
          </p:cNvPr>
          <p:cNvSpPr/>
          <p:nvPr/>
        </p:nvSpPr>
        <p:spPr>
          <a:xfrm>
            <a:off x="4567572" y="3069776"/>
            <a:ext cx="222069" cy="181946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93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 err="1"/>
              <a:t>분음표</a:t>
            </a:r>
            <a:r>
              <a:rPr lang="ko-KR" altLang="en-US" dirty="0"/>
              <a:t> 이내의 짧은 간격으로 한 옥타브보다 멀리 뛰어야 하는 음 배치를</a:t>
            </a:r>
            <a:br>
              <a:rPr lang="en-US" altLang="ko-KR" dirty="0"/>
            </a:br>
            <a:r>
              <a:rPr lang="ko-KR" altLang="en-US" dirty="0"/>
              <a:t>가급적 넣지 않습니다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C4FE9-75C4-7BBD-342E-78386F8A89AD}"/>
              </a:ext>
            </a:extLst>
          </p:cNvPr>
          <p:cNvSpPr txBox="1"/>
          <p:nvPr/>
        </p:nvSpPr>
        <p:spPr>
          <a:xfrm>
            <a:off x="2082648" y="5283250"/>
            <a:ext cx="16830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1023D-9B29-8F5A-48D3-695E1AE822E9}"/>
              </a:ext>
            </a:extLst>
          </p:cNvPr>
          <p:cNvSpPr txBox="1"/>
          <p:nvPr/>
        </p:nvSpPr>
        <p:spPr>
          <a:xfrm>
            <a:off x="819100" y="5885958"/>
            <a:ext cx="4210099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F6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바로 다음에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F4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를 같은 손으로 치도록 배치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DD958-F5F2-9D10-EFC9-BC99BCEB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29" y="2764561"/>
            <a:ext cx="2933954" cy="23776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E529D8-B521-CD27-6D05-12B094099F74}"/>
              </a:ext>
            </a:extLst>
          </p:cNvPr>
          <p:cNvSpPr/>
          <p:nvPr/>
        </p:nvSpPr>
        <p:spPr>
          <a:xfrm>
            <a:off x="3254757" y="3709851"/>
            <a:ext cx="337530" cy="8759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597C50-DEF7-F68D-9622-3785619EF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482" y="2499771"/>
            <a:ext cx="2972058" cy="263674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6289CF4-76AD-C9A4-0249-9C535ADA7810}"/>
              </a:ext>
            </a:extLst>
          </p:cNvPr>
          <p:cNvSpPr/>
          <p:nvPr/>
        </p:nvSpPr>
        <p:spPr>
          <a:xfrm>
            <a:off x="5029199" y="3727640"/>
            <a:ext cx="1637829" cy="718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67D68-5A0B-EC05-5F9F-2ECE3A1ADC17}"/>
              </a:ext>
            </a:extLst>
          </p:cNvPr>
          <p:cNvSpPr txBox="1"/>
          <p:nvPr/>
        </p:nvSpPr>
        <p:spPr>
          <a:xfrm>
            <a:off x="8129545" y="5283250"/>
            <a:ext cx="16830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최종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6B1B2-2690-E348-1841-4688EB0B0392}"/>
              </a:ext>
            </a:extLst>
          </p:cNvPr>
          <p:cNvSpPr txBox="1"/>
          <p:nvPr/>
        </p:nvSpPr>
        <p:spPr>
          <a:xfrm>
            <a:off x="6096001" y="5885958"/>
            <a:ext cx="5750092" cy="461665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같은 화음 안에서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F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대신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B♭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을 사용하여 옥타브 점프가 없게 수정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DE6CB5-C60C-BD26-66E2-C5A1B372A218}"/>
              </a:ext>
            </a:extLst>
          </p:cNvPr>
          <p:cNvSpPr/>
          <p:nvPr/>
        </p:nvSpPr>
        <p:spPr>
          <a:xfrm>
            <a:off x="9296948" y="3501107"/>
            <a:ext cx="337530" cy="87592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822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짧은 간격으로 화음을 바꿔가며 여러 음을 동시에 때려야 하는 패턴을 넣지</a:t>
            </a:r>
            <a:br>
              <a:rPr lang="en-US" altLang="ko-KR" dirty="0"/>
            </a:br>
            <a:r>
              <a:rPr lang="ko-KR" altLang="en-US" dirty="0"/>
              <a:t>않습니다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C4FE9-75C4-7BBD-342E-78386F8A89AD}"/>
              </a:ext>
            </a:extLst>
          </p:cNvPr>
          <p:cNvSpPr txBox="1"/>
          <p:nvPr/>
        </p:nvSpPr>
        <p:spPr>
          <a:xfrm>
            <a:off x="1203853" y="4560775"/>
            <a:ext cx="288949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합창이 있는 날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” 2018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년 버전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1023D-9B29-8F5A-48D3-695E1AE822E9}"/>
              </a:ext>
            </a:extLst>
          </p:cNvPr>
          <p:cNvSpPr txBox="1"/>
          <p:nvPr/>
        </p:nvSpPr>
        <p:spPr>
          <a:xfrm>
            <a:off x="672949" y="5325145"/>
            <a:ext cx="482813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왼손에서 빠른 리듬으로 화음을 계속 바꾸는 패턴 등장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67D68-5A0B-EC05-5F9F-2ECE3A1ADC17}"/>
              </a:ext>
            </a:extLst>
          </p:cNvPr>
          <p:cNvSpPr txBox="1"/>
          <p:nvPr/>
        </p:nvSpPr>
        <p:spPr>
          <a:xfrm>
            <a:off x="7834125" y="4560775"/>
            <a:ext cx="288949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합창이 있는 날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” 2023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년 버전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6B1B2-2690-E348-1841-4688EB0B0392}"/>
              </a:ext>
            </a:extLst>
          </p:cNvPr>
          <p:cNvSpPr txBox="1"/>
          <p:nvPr/>
        </p:nvSpPr>
        <p:spPr>
          <a:xfrm>
            <a:off x="6657790" y="5325146"/>
            <a:ext cx="4828132" cy="461665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왼손에서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8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분음표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단위로 바뀌는 부분의 화음 제거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F10CB6-6F4F-29F4-33BB-3B14D095C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08"/>
          <a:stretch/>
        </p:blipFill>
        <p:spPr>
          <a:xfrm>
            <a:off x="672949" y="2886350"/>
            <a:ext cx="3951302" cy="13717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92C322-FE40-1950-AA9F-8B86D3A2D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6463"/>
          <a:stretch/>
        </p:blipFill>
        <p:spPr>
          <a:xfrm>
            <a:off x="7265546" y="2907686"/>
            <a:ext cx="4026653" cy="1350383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E055389-9308-8A03-8FFF-0C387A15ED2A}"/>
              </a:ext>
            </a:extLst>
          </p:cNvPr>
          <p:cNvSpPr/>
          <p:nvPr/>
        </p:nvSpPr>
        <p:spPr>
          <a:xfrm>
            <a:off x="5277085" y="3213111"/>
            <a:ext cx="1637829" cy="718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7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 하나하나가 화음에서 이탈한</a:t>
            </a:r>
            <a:r>
              <a:rPr lang="en-US" altLang="ko-KR" dirty="0"/>
              <a:t>, </a:t>
            </a:r>
            <a:r>
              <a:rPr lang="ko-KR" altLang="en-US" dirty="0"/>
              <a:t>마디마다 조금씩 바뀌는 패턴을 가급적 덜</a:t>
            </a:r>
            <a:br>
              <a:rPr lang="en-US" altLang="ko-KR" dirty="0"/>
            </a:br>
            <a:r>
              <a:rPr lang="ko-KR" altLang="en-US" dirty="0"/>
              <a:t>쓰고</a:t>
            </a:r>
            <a:r>
              <a:rPr lang="en-US" altLang="ko-KR" dirty="0"/>
              <a:t> </a:t>
            </a:r>
            <a:r>
              <a:rPr lang="ko-KR" altLang="en-US" dirty="0"/>
              <a:t>화음에 맞는 </a:t>
            </a:r>
            <a:r>
              <a:rPr lang="ko-KR" altLang="en-US" dirty="0" err="1"/>
              <a:t>정규화된</a:t>
            </a:r>
            <a:r>
              <a:rPr lang="ko-KR" altLang="en-US" dirty="0"/>
              <a:t> 패턴을 사용합니다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완전히 똑같지 않으면 패턴을 기억하기가 어렵습니다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1023D-9B29-8F5A-48D3-695E1AE822E9}"/>
              </a:ext>
            </a:extLst>
          </p:cNvPr>
          <p:cNvSpPr txBox="1"/>
          <p:nvPr/>
        </p:nvSpPr>
        <p:spPr>
          <a:xfrm>
            <a:off x="990124" y="5727671"/>
            <a:ext cx="1017862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파라파라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도라파</a:t>
            </a:r>
            <a:r>
              <a:rPr lang="ko-KR" altLang="en-US" sz="2400" b="1" dirty="0" err="1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솔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솔솔레솔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시솔레솔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도솔미솔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도솔미</a:t>
            </a:r>
            <a:r>
              <a:rPr lang="ko-KR" altLang="en-US" sz="2400" b="1" dirty="0" err="1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라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라미도미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라미도미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라파레파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라파레</a:t>
            </a:r>
            <a:r>
              <a:rPr lang="ko-KR" altLang="en-US" sz="2400" b="1" dirty="0" err="1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솔</a:t>
            </a:r>
            <a:endParaRPr lang="ko-KR" altLang="en-US" sz="2400" b="1" dirty="0">
              <a:solidFill>
                <a:schemeClr val="accent2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67D68-5A0B-EC05-5F9F-2ECE3A1ADC17}"/>
              </a:ext>
            </a:extLst>
          </p:cNvPr>
          <p:cNvSpPr txBox="1"/>
          <p:nvPr/>
        </p:nvSpPr>
        <p:spPr>
          <a:xfrm>
            <a:off x="4634688" y="5108103"/>
            <a:ext cx="288949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합창이 있는 날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” 2023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년 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698E58-EC2C-2222-CB81-7C63AF67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9" y="3313274"/>
            <a:ext cx="11565472" cy="164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2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화음의 </a:t>
            </a:r>
            <a:r>
              <a:rPr lang="ko-KR" altLang="en-US" dirty="0" err="1"/>
              <a:t>구성음</a:t>
            </a:r>
            <a:r>
              <a:rPr lang="ko-KR" altLang="en-US" dirty="0"/>
              <a:t> 중 세 음 이상이 악보에 드러나도록 배치하는 것이 좋습니다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듣기에 더 좋습니다</a:t>
            </a:r>
            <a:r>
              <a:rPr lang="en-US" altLang="ko-KR" dirty="0">
                <a:solidFill>
                  <a:schemeClr val="accent1"/>
                </a:solidFill>
              </a:rPr>
              <a:t>.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단</a:t>
            </a:r>
            <a:r>
              <a:rPr lang="en-US" altLang="ko-KR" dirty="0">
                <a:solidFill>
                  <a:schemeClr val="accent3"/>
                </a:solidFill>
              </a:rPr>
              <a:t>, </a:t>
            </a:r>
            <a:r>
              <a:rPr lang="ko-KR" altLang="en-US" dirty="0">
                <a:solidFill>
                  <a:schemeClr val="accent3"/>
                </a:solidFill>
              </a:rPr>
              <a:t>왼손에는 화음을 꽉 차게 배치하는 경우가 드뭅니다</a:t>
            </a:r>
            <a:r>
              <a:rPr lang="en-US" altLang="ko-KR" dirty="0">
                <a:solidFill>
                  <a:schemeClr val="accent3"/>
                </a:solidFill>
              </a:rPr>
              <a:t>.)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화음을 악보만으로 파악하기에 좋습니다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반주자가 임의로 단순화하여 치기 좋습니다</a:t>
            </a:r>
            <a:r>
              <a:rPr lang="en-US" altLang="ko-KR" dirty="0">
                <a:solidFill>
                  <a:schemeClr val="accent1"/>
                </a:solidFill>
              </a:rPr>
              <a:t>.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반주를 생략하고 화음만 연주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화음의 구성음이 </a:t>
            </a:r>
            <a:r>
              <a:rPr lang="en-US" altLang="ko-KR" dirty="0">
                <a:solidFill>
                  <a:schemeClr val="accent1"/>
                </a:solidFill>
              </a:rPr>
              <a:t>2</a:t>
            </a:r>
            <a:r>
              <a:rPr lang="ko-KR" altLang="en-US" dirty="0">
                <a:solidFill>
                  <a:schemeClr val="accent1"/>
                </a:solidFill>
              </a:rPr>
              <a:t>개 이하로 적게 있으면 음 하나를 잘못 연주할 때 티가 많이 나지만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구성음이 많으면 틀려도 티가 덜 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1023D-9B29-8F5A-48D3-695E1AE822E9}"/>
              </a:ext>
            </a:extLst>
          </p:cNvPr>
          <p:cNvSpPr txBox="1"/>
          <p:nvPr/>
        </p:nvSpPr>
        <p:spPr>
          <a:xfrm>
            <a:off x="731520" y="6017567"/>
            <a:ext cx="497029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 악보만 보고는 어떤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화음인지 파악하기 어려움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67D68-5A0B-EC05-5F9F-2ECE3A1ADC17}"/>
              </a:ext>
            </a:extLst>
          </p:cNvPr>
          <p:cNvSpPr txBox="1"/>
          <p:nvPr/>
        </p:nvSpPr>
        <p:spPr>
          <a:xfrm>
            <a:off x="1771921" y="5403502"/>
            <a:ext cx="288949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그믐달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” 1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1AB4B9-25D4-1608-8638-787F6A48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2" y="4223457"/>
            <a:ext cx="5468773" cy="10051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232439-666A-1B4A-FD51-53C3A5B5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366" y="4237926"/>
            <a:ext cx="5256643" cy="10180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29F7DD-A740-5597-C6CF-710319C86D01}"/>
              </a:ext>
            </a:extLst>
          </p:cNvPr>
          <p:cNvSpPr txBox="1"/>
          <p:nvPr/>
        </p:nvSpPr>
        <p:spPr>
          <a:xfrm>
            <a:off x="7701940" y="5403502"/>
            <a:ext cx="288949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그믐달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” 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최종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CAEFEAB-864A-7C44-3A57-8877EF39B3DB}"/>
              </a:ext>
            </a:extLst>
          </p:cNvPr>
          <p:cNvSpPr/>
          <p:nvPr/>
        </p:nvSpPr>
        <p:spPr>
          <a:xfrm>
            <a:off x="6007608" y="4520748"/>
            <a:ext cx="451579" cy="4105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90FC1-93D3-9BC5-8277-8CAA4B3BC41D}"/>
              </a:ext>
            </a:extLst>
          </p:cNvPr>
          <p:cNvSpPr txBox="1"/>
          <p:nvPr/>
        </p:nvSpPr>
        <p:spPr>
          <a:xfrm>
            <a:off x="6661539" y="5997348"/>
            <a:ext cx="4970296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오른손 악보만 보고 어떤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화음인지 파악할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22170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3105CC-479F-FEE9-2159-D4BF53DB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563" y="1610755"/>
            <a:ext cx="4183626" cy="231271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D27B37-2DB8-3961-473C-90447217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005" y="4182914"/>
            <a:ext cx="4142184" cy="2312719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04962-0334-76BF-9723-B982722D5BAF}"/>
              </a:ext>
            </a:extLst>
          </p:cNvPr>
          <p:cNvSpPr txBox="1"/>
          <p:nvPr/>
        </p:nvSpPr>
        <p:spPr>
          <a:xfrm>
            <a:off x="1481671" y="2536281"/>
            <a:ext cx="49349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퀴즈</a:t>
            </a:r>
            <a:r>
              <a:rPr lang="en-US" altLang="ko-KR" sz="2400" b="1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두 악보에서 다른 점을 찾아보세요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!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8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399"/>
            <a:ext cx="5922818" cy="435468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옥타브를 </a:t>
            </a:r>
            <a:r>
              <a:rPr lang="en-US" altLang="ko-KR" dirty="0"/>
              <a:t>shift</a:t>
            </a:r>
            <a:r>
              <a:rPr lang="ko-KR" altLang="en-US" dirty="0"/>
              <a:t>하는 경우</a:t>
            </a:r>
            <a:r>
              <a:rPr lang="en-US" altLang="ko-KR" dirty="0"/>
              <a:t>, </a:t>
            </a:r>
            <a:r>
              <a:rPr lang="ko-KR" altLang="en-US" dirty="0"/>
              <a:t>악보 상에서 바뀌는 음자리표는 마디 구분선 </a:t>
            </a:r>
            <a:r>
              <a:rPr lang="ko-KR" altLang="en-US" b="1" dirty="0">
                <a:solidFill>
                  <a:schemeClr val="accent2"/>
                </a:solidFill>
              </a:rPr>
              <a:t>앞</a:t>
            </a:r>
            <a:r>
              <a:rPr lang="en-US" altLang="ko-KR" b="1" dirty="0">
                <a:solidFill>
                  <a:schemeClr val="accent2"/>
                </a:solidFill>
              </a:rPr>
              <a:t>, </a:t>
            </a:r>
            <a:r>
              <a:rPr lang="ko-KR" altLang="en-US" b="1" dirty="0">
                <a:solidFill>
                  <a:schemeClr val="accent2"/>
                </a:solidFill>
              </a:rPr>
              <a:t>뒤에 </a:t>
            </a:r>
            <a:r>
              <a:rPr lang="ko-KR" altLang="en-US" dirty="0"/>
              <a:t>모두 넣어야 반주자가 읽고 옥타브를 바꾸기 좋습니다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3105CC-479F-FEE9-2159-D4BF53DB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563" y="1610755"/>
            <a:ext cx="4183626" cy="231271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D27B37-2DB8-3961-473C-90447217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005" y="4182914"/>
            <a:ext cx="4142184" cy="2312719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04962-0334-76BF-9723-B982722D5BAF}"/>
              </a:ext>
            </a:extLst>
          </p:cNvPr>
          <p:cNvSpPr txBox="1"/>
          <p:nvPr/>
        </p:nvSpPr>
        <p:spPr>
          <a:xfrm>
            <a:off x="1481671" y="2536281"/>
            <a:ext cx="49349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퀴즈</a:t>
            </a:r>
            <a:r>
              <a:rPr lang="en-US" altLang="ko-KR" sz="2400" b="1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두 악보에서 다른 점을 찾아보세요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!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39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71023D-9B29-8F5A-48D3-695E1AE822E9}"/>
              </a:ext>
            </a:extLst>
          </p:cNvPr>
          <p:cNvSpPr txBox="1"/>
          <p:nvPr/>
        </p:nvSpPr>
        <p:spPr>
          <a:xfrm>
            <a:off x="473337" y="2277827"/>
            <a:ext cx="535867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8 → 9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마디에서 갑자기 한 옥타브 올린 음자리표가 등장하지만 악보를 보고 초견에 이를 인지하는 반주자는 매우 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드물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것입니다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90FC1-93D3-9BC5-8277-8CAA4B3BC41D}"/>
              </a:ext>
            </a:extLst>
          </p:cNvPr>
          <p:cNvSpPr txBox="1"/>
          <p:nvPr/>
        </p:nvSpPr>
        <p:spPr>
          <a:xfrm>
            <a:off x="473338" y="5256732"/>
            <a:ext cx="5358675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마디 구분선 앞과 뒤에 음자리표를 한 번씩 넣어주면</a:t>
            </a:r>
            <a:b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악보로 출력 시 줄이 바뀌는 위치에 음자리표가 놓이더라도</a:t>
            </a:r>
            <a:b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옥타브가 바뀐다는 사실을 확인할 수 있습니다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AA8122-5B9C-2723-59AA-5194880A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218" y="407433"/>
            <a:ext cx="5282492" cy="2920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832916-D320-7B6D-BCBF-2C861EFB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3" y="616716"/>
            <a:ext cx="4352875" cy="144161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CAEFEAB-864A-7C44-3A57-8877EF39B3DB}"/>
              </a:ext>
            </a:extLst>
          </p:cNvPr>
          <p:cNvSpPr/>
          <p:nvPr/>
        </p:nvSpPr>
        <p:spPr>
          <a:xfrm>
            <a:off x="5380434" y="1132247"/>
            <a:ext cx="451579" cy="41054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8E3F16B-A9DA-005E-8464-7BE750E3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03" y="3676492"/>
            <a:ext cx="4352875" cy="14565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4430CD-D636-5F1E-5DAA-8152305B8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218" y="3579882"/>
            <a:ext cx="5282492" cy="294939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B056971-7EF4-7441-582D-8572DA9AE2DC}"/>
              </a:ext>
            </a:extLst>
          </p:cNvPr>
          <p:cNvCxnSpPr/>
          <p:nvPr/>
        </p:nvCxnSpPr>
        <p:spPr>
          <a:xfrm>
            <a:off x="383862" y="3456990"/>
            <a:ext cx="114380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9C212F0-328E-F37D-8B4E-F61EAD787F2F}"/>
              </a:ext>
            </a:extLst>
          </p:cNvPr>
          <p:cNvSpPr/>
          <p:nvPr/>
        </p:nvSpPr>
        <p:spPr>
          <a:xfrm>
            <a:off x="5380433" y="4199498"/>
            <a:ext cx="451579" cy="41054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C74D04-BEFF-F4F4-75C7-25FC45A1FC15}"/>
              </a:ext>
            </a:extLst>
          </p:cNvPr>
          <p:cNvSpPr/>
          <p:nvPr/>
        </p:nvSpPr>
        <p:spPr>
          <a:xfrm>
            <a:off x="11041772" y="3556839"/>
            <a:ext cx="337530" cy="87592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D3CB1C-E1E6-5D5C-2F5B-E49F3DCD669C}"/>
              </a:ext>
            </a:extLst>
          </p:cNvPr>
          <p:cNvSpPr/>
          <p:nvPr/>
        </p:nvSpPr>
        <p:spPr>
          <a:xfrm>
            <a:off x="5998218" y="2425959"/>
            <a:ext cx="486558" cy="95157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1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dirty="0">
                <a:solidFill>
                  <a:schemeClr val="accent2"/>
                </a:solidFill>
              </a:rPr>
              <a:t>중요</a:t>
            </a:r>
            <a:r>
              <a:rPr lang="en-US" altLang="ko-KR" sz="3200" b="1" dirty="0">
                <a:solidFill>
                  <a:schemeClr val="accent2"/>
                </a:solidFill>
              </a:rPr>
              <a:t>!!!</a:t>
            </a:r>
          </a:p>
          <a:p>
            <a:endParaRPr lang="en-US" altLang="ko-KR" sz="3200" b="1" dirty="0">
              <a:solidFill>
                <a:schemeClr val="accent2"/>
              </a:solidFill>
            </a:endParaRPr>
          </a:p>
          <a:p>
            <a:endParaRPr lang="en-US" altLang="ko-KR" sz="3200" b="1" dirty="0">
              <a:solidFill>
                <a:schemeClr val="accent2"/>
              </a:solidFill>
            </a:endParaRPr>
          </a:p>
          <a:p>
            <a:endParaRPr lang="en-US" altLang="ko-KR" sz="3200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C30E8-3385-A5A7-CB74-D2DD41DD9427}"/>
              </a:ext>
            </a:extLst>
          </p:cNvPr>
          <p:cNvSpPr txBox="1"/>
          <p:nvPr/>
        </p:nvSpPr>
        <p:spPr>
          <a:xfrm>
            <a:off x="5814603" y="1965960"/>
            <a:ext cx="49349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퀴즈</a:t>
            </a:r>
            <a:r>
              <a:rPr lang="en-US" altLang="ko-KR" sz="2400" b="1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왼쪽 악보에서 문제가 되는 부분을 찾아보세요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!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C17601-6E67-EDC9-1C71-A31D44414C2C}"/>
              </a:ext>
            </a:extLst>
          </p:cNvPr>
          <p:cNvGrpSpPr/>
          <p:nvPr/>
        </p:nvGrpSpPr>
        <p:grpSpPr>
          <a:xfrm>
            <a:off x="2889336" y="1745673"/>
            <a:ext cx="2487541" cy="2541846"/>
            <a:chOff x="961053" y="3969584"/>
            <a:chExt cx="2487541" cy="25418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10617D-D249-37F3-9F2B-8FB59953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2868" y="3969584"/>
              <a:ext cx="1955726" cy="254184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E2A6C0-DCEE-AD19-013F-D0C8479A4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433"/>
            <a:stretch/>
          </p:blipFill>
          <p:spPr>
            <a:xfrm>
              <a:off x="961053" y="4305365"/>
              <a:ext cx="531815" cy="52260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C0AD95A-A293-7DBE-74DD-7C400F365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41" t="33606" r="1" b="21404"/>
            <a:stretch/>
          </p:blipFill>
          <p:spPr>
            <a:xfrm>
              <a:off x="1176130" y="4827971"/>
              <a:ext cx="316738" cy="95701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5A3129-E508-B036-CB2F-FF18DBE77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42" t="70468" b="-1314"/>
            <a:stretch/>
          </p:blipFill>
          <p:spPr>
            <a:xfrm>
              <a:off x="1176129" y="5784981"/>
              <a:ext cx="316739" cy="65613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F67DD9-3334-EE83-AB70-E3A0BAA2FC39}"/>
              </a:ext>
            </a:extLst>
          </p:cNvPr>
          <p:cNvSpPr txBox="1"/>
          <p:nvPr/>
        </p:nvSpPr>
        <p:spPr>
          <a:xfrm>
            <a:off x="5814602" y="2785763"/>
            <a:ext cx="49349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3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힌트</a:t>
            </a:r>
            <a:r>
              <a:rPr lang="en-US" altLang="ko-KR" sz="2400" dirty="0">
                <a:solidFill>
                  <a:schemeClr val="accent3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하나의 피아노로 칠 수 없는 음이 있습니다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45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반주자를 고려한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dirty="0">
                <a:solidFill>
                  <a:schemeClr val="accent2"/>
                </a:solidFill>
              </a:rPr>
              <a:t>중요</a:t>
            </a:r>
            <a:r>
              <a:rPr lang="en-US" altLang="ko-KR" sz="3200" b="1" dirty="0">
                <a:solidFill>
                  <a:schemeClr val="accent2"/>
                </a:solidFill>
              </a:rPr>
              <a:t>!!!</a:t>
            </a:r>
          </a:p>
          <a:p>
            <a:endParaRPr lang="en-US" altLang="ko-KR" sz="3200" b="1" dirty="0">
              <a:solidFill>
                <a:schemeClr val="accent2"/>
              </a:solidFill>
            </a:endParaRPr>
          </a:p>
          <a:p>
            <a:endParaRPr lang="en-US" altLang="ko-KR" sz="3200" b="1" dirty="0">
              <a:solidFill>
                <a:schemeClr val="accent2"/>
              </a:solidFill>
            </a:endParaRPr>
          </a:p>
          <a:p>
            <a:endParaRPr lang="en-US" altLang="ko-KR" sz="3200" b="1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왼손과 오른손에 동시에 겹치는 음이 있거나 두 손이 교차되는 음이</a:t>
            </a:r>
            <a:br>
              <a:rPr lang="en-US" altLang="ko-KR" dirty="0">
                <a:solidFill>
                  <a:schemeClr val="accent2"/>
                </a:solidFill>
              </a:rPr>
            </a:br>
            <a:r>
              <a:rPr lang="ko-KR" altLang="en-US" dirty="0">
                <a:solidFill>
                  <a:schemeClr val="accent2"/>
                </a:solidFill>
              </a:rPr>
              <a:t>있는지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확인하고 모두 제거해 주어야 합니다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예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/>
              <a:t>왼손에서 </a:t>
            </a:r>
            <a:r>
              <a:rPr lang="en-US" altLang="ko-KR" dirty="0"/>
              <a:t>B♭3 </a:t>
            </a:r>
            <a:r>
              <a:rPr lang="ko-KR" altLang="en-US" dirty="0"/>
              <a:t>음을 포함하는 화음을 길게 누르고 있는데 오른손에서 </a:t>
            </a:r>
            <a:r>
              <a:rPr lang="en-US" altLang="ko-KR" dirty="0"/>
              <a:t>B♭3 </a:t>
            </a:r>
            <a:r>
              <a:rPr lang="ko-KR" altLang="en-US" dirty="0"/>
              <a:t>음을</a:t>
            </a:r>
            <a:br>
              <a:rPr lang="en-US" altLang="ko-KR" dirty="0"/>
            </a:br>
            <a:r>
              <a:rPr lang="ko-KR" altLang="en-US" dirty="0"/>
              <a:t>연주하려고 내려오는 경우 </a:t>
            </a:r>
            <a:r>
              <a:rPr lang="ko-KR" altLang="en-US" dirty="0">
                <a:solidFill>
                  <a:schemeClr val="accent4"/>
                </a:solidFill>
              </a:rPr>
              <a:t>겹쳐서</a:t>
            </a:r>
            <a:r>
              <a:rPr lang="ko-KR" altLang="en-US" dirty="0"/>
              <a:t> 칠 수 없게 됩니다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C30E8-3385-A5A7-CB74-D2DD41DD9427}"/>
              </a:ext>
            </a:extLst>
          </p:cNvPr>
          <p:cNvSpPr txBox="1"/>
          <p:nvPr/>
        </p:nvSpPr>
        <p:spPr>
          <a:xfrm>
            <a:off x="5814603" y="1965960"/>
            <a:ext cx="49349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퀴즈</a:t>
            </a:r>
            <a:r>
              <a:rPr lang="en-US" altLang="ko-KR" sz="2400" b="1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왼쪽 악보에서 문제가 되는 부분을 찾아보세요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!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C17601-6E67-EDC9-1C71-A31D44414C2C}"/>
              </a:ext>
            </a:extLst>
          </p:cNvPr>
          <p:cNvGrpSpPr/>
          <p:nvPr/>
        </p:nvGrpSpPr>
        <p:grpSpPr>
          <a:xfrm>
            <a:off x="2889336" y="1745673"/>
            <a:ext cx="2487541" cy="2541846"/>
            <a:chOff x="961053" y="3969584"/>
            <a:chExt cx="2487541" cy="25418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10617D-D249-37F3-9F2B-8FB59953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2868" y="3969584"/>
              <a:ext cx="1955726" cy="254184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E2A6C0-DCEE-AD19-013F-D0C8479A4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433"/>
            <a:stretch/>
          </p:blipFill>
          <p:spPr>
            <a:xfrm>
              <a:off x="961053" y="4305365"/>
              <a:ext cx="531815" cy="52260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C0AD95A-A293-7DBE-74DD-7C400F365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41" t="33606" r="1" b="21404"/>
            <a:stretch/>
          </p:blipFill>
          <p:spPr>
            <a:xfrm>
              <a:off x="1176130" y="4827971"/>
              <a:ext cx="316738" cy="95701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5A3129-E508-B036-CB2F-FF18DBE77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42" t="70468" b="-1314"/>
            <a:stretch/>
          </p:blipFill>
          <p:spPr>
            <a:xfrm>
              <a:off x="1176129" y="5784981"/>
              <a:ext cx="316739" cy="65613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F67DD9-3334-EE83-AB70-E3A0BAA2FC39}"/>
              </a:ext>
            </a:extLst>
          </p:cNvPr>
          <p:cNvSpPr txBox="1"/>
          <p:nvPr/>
        </p:nvSpPr>
        <p:spPr>
          <a:xfrm>
            <a:off x="5814602" y="2785763"/>
            <a:ext cx="49349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3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힌트</a:t>
            </a:r>
            <a:r>
              <a:rPr lang="en-US" altLang="ko-KR" sz="2400" dirty="0">
                <a:solidFill>
                  <a:schemeClr val="accent3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하나의 피아노로 칠 수 없는 음이 있습니다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8724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283110"/>
          </a:xfrm>
        </p:spPr>
        <p:txBody>
          <a:bodyPr>
            <a:normAutofit/>
          </a:bodyPr>
          <a:lstStyle/>
          <a:p>
            <a:r>
              <a:rPr lang="ko-KR" altLang="en-US" dirty="0"/>
              <a:t>가창 곡의 피아노 반주 제작</a:t>
            </a:r>
            <a:endParaRPr lang="en-US" altLang="ko-KR" dirty="0"/>
          </a:p>
          <a:p>
            <a:pPr lvl="1"/>
            <a:r>
              <a:rPr lang="ko-KR" altLang="en-US" dirty="0"/>
              <a:t>일화 소개</a:t>
            </a:r>
            <a:endParaRPr lang="en-US" altLang="ko-KR" dirty="0"/>
          </a:p>
          <a:p>
            <a:pPr lvl="1"/>
            <a:r>
              <a:rPr lang="ko-KR" altLang="en-US" dirty="0"/>
              <a:t>반주자 입장</a:t>
            </a:r>
            <a:endParaRPr lang="en-US" altLang="ko-KR" dirty="0"/>
          </a:p>
          <a:p>
            <a:pPr lvl="2"/>
            <a:r>
              <a:rPr lang="ko-KR" altLang="en-US" dirty="0"/>
              <a:t>반주자를 고려한 반주 악보 제작</a:t>
            </a:r>
            <a:endParaRPr lang="en-US" altLang="ko-KR" dirty="0"/>
          </a:p>
          <a:p>
            <a:pPr lvl="2"/>
            <a:r>
              <a:rPr lang="ko-KR" altLang="en-US" dirty="0"/>
              <a:t>반주 요청 팁</a:t>
            </a:r>
            <a:endParaRPr lang="en-US" altLang="ko-KR" dirty="0"/>
          </a:p>
          <a:p>
            <a:pPr lvl="1"/>
            <a:r>
              <a:rPr lang="ko-KR" altLang="en-US" dirty="0"/>
              <a:t>음악적 입장</a:t>
            </a:r>
            <a:endParaRPr lang="en-US" altLang="ko-KR" dirty="0"/>
          </a:p>
          <a:p>
            <a:pPr lvl="2"/>
            <a:r>
              <a:rPr lang="ko-KR" altLang="en-US" dirty="0"/>
              <a:t>구성</a:t>
            </a:r>
            <a:r>
              <a:rPr lang="en-US" altLang="ko-KR" dirty="0"/>
              <a:t> / </a:t>
            </a:r>
            <a:r>
              <a:rPr lang="ko-KR" altLang="en-US" dirty="0"/>
              <a:t>멜로디 형태</a:t>
            </a:r>
            <a:r>
              <a:rPr lang="en-US" altLang="ko-KR" dirty="0"/>
              <a:t> / </a:t>
            </a:r>
            <a:r>
              <a:rPr lang="ko-KR" altLang="en-US" dirty="0"/>
              <a:t>리듬</a:t>
            </a:r>
            <a:r>
              <a:rPr lang="en-US" altLang="ko-KR" dirty="0"/>
              <a:t>, </a:t>
            </a:r>
            <a:r>
              <a:rPr lang="ko-KR" altLang="en-US" dirty="0"/>
              <a:t>박자</a:t>
            </a:r>
            <a:r>
              <a:rPr lang="en-US" altLang="ko-KR" dirty="0"/>
              <a:t>, </a:t>
            </a:r>
            <a:r>
              <a:rPr lang="ko-KR" altLang="en-US" dirty="0"/>
              <a:t>빠르기</a:t>
            </a:r>
            <a:r>
              <a:rPr lang="en-US" altLang="ko-KR" dirty="0"/>
              <a:t> / </a:t>
            </a:r>
            <a:r>
              <a:rPr lang="ko-KR" altLang="en-US" dirty="0"/>
              <a:t>화음</a:t>
            </a:r>
            <a:endParaRPr lang="en-US" altLang="ko-KR" dirty="0"/>
          </a:p>
          <a:p>
            <a:r>
              <a:rPr lang="ko-KR" altLang="en-US" dirty="0"/>
              <a:t>음악정보검색</a:t>
            </a:r>
            <a:r>
              <a:rPr lang="en-US" altLang="ko-KR" dirty="0"/>
              <a:t>: </a:t>
            </a:r>
            <a:r>
              <a:rPr lang="ko-KR" altLang="en-US" dirty="0"/>
              <a:t>조성 및 화음 인식</a:t>
            </a:r>
            <a:endParaRPr lang="en-US" altLang="ko-KR" dirty="0"/>
          </a:p>
          <a:p>
            <a:r>
              <a:rPr lang="en-US" altLang="ko-KR" dirty="0"/>
              <a:t>C#</a:t>
            </a:r>
            <a:r>
              <a:rPr lang="ko-KR" altLang="en-US" dirty="0"/>
              <a:t>에서 </a:t>
            </a:r>
            <a:r>
              <a:rPr lang="en-US" altLang="ko-KR" dirty="0" err="1"/>
              <a:t>FluidSynth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  <a:endParaRPr lang="en-US" altLang="ko-KR" dirty="0"/>
          </a:p>
          <a:p>
            <a:r>
              <a:rPr lang="ko-KR" altLang="en-US" dirty="0"/>
              <a:t>홍보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88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 요청 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작곡자 본인이 반주를 하지 않는 경우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반주자에게 </a:t>
            </a:r>
            <a:r>
              <a:rPr lang="ko-KR" altLang="en-US" dirty="0">
                <a:solidFill>
                  <a:schemeClr val="accent3"/>
                </a:solidFill>
              </a:rPr>
              <a:t>초견 연주를 부탁드리는 것은 큰 실례</a:t>
            </a:r>
            <a:r>
              <a:rPr lang="ko-KR" altLang="en-US" dirty="0"/>
              <a:t>가 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준비되지 않은 상태에서 초견 반주 실력이 적나라하게 드러나기 때문입니다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악보를 드리면서 </a:t>
            </a:r>
            <a:r>
              <a:rPr lang="ko-KR" altLang="en-US" b="1" dirty="0">
                <a:solidFill>
                  <a:schemeClr val="accent4"/>
                </a:solidFill>
              </a:rPr>
              <a:t>정중하고 조심스럽게 </a:t>
            </a:r>
            <a:r>
              <a:rPr lang="ko-KR" altLang="en-US" dirty="0"/>
              <a:t>곡 연주가 가능한지 여쭤봅니다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반주자에게 드리는 악보가 최종 버전의 악보가 아닌 경우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추후에 악보가 바뀔 수 있음을 알립니다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치기 불편한 곳이 있다면 말씀해달라고 부탁합니다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적극적으로 의견을 반영하여 고칠 수 있다고 알립니다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실제로 피드백이 들어오면 악보를 수정하여 새 버전을 만듭니다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933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반주자 고려 요약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왼손에 </a:t>
            </a:r>
            <a:r>
              <a:rPr lang="ko-KR" altLang="en-US" sz="1600" b="1" dirty="0" err="1"/>
              <a:t>아르페지오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오른손에 화음</a:t>
            </a:r>
            <a:endParaRPr lang="en-US" altLang="ko-KR" sz="1600" b="1" dirty="0"/>
          </a:p>
          <a:p>
            <a:r>
              <a:rPr lang="ko-KR" altLang="en-US" sz="1600" dirty="0" err="1"/>
              <a:t>아르페지오에는</a:t>
            </a:r>
            <a:r>
              <a:rPr lang="ko-KR" altLang="en-US" sz="1600" dirty="0"/>
              <a:t> 화음을 섞지 </a:t>
            </a:r>
            <a:r>
              <a:rPr lang="ko-KR" altLang="en-US" sz="1600" dirty="0">
                <a:solidFill>
                  <a:schemeClr val="accent2"/>
                </a:solidFill>
              </a:rPr>
              <a:t>않는 </a:t>
            </a:r>
            <a:r>
              <a:rPr lang="ko-KR" altLang="en-US" sz="1600" dirty="0"/>
              <a:t>것이 좋습니다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한 옥타브보다 멀리 벌어져 있는 화음은 </a:t>
            </a:r>
            <a:r>
              <a:rPr lang="ko-KR" altLang="en-US" sz="1600" dirty="0">
                <a:solidFill>
                  <a:schemeClr val="accent2"/>
                </a:solidFill>
              </a:rPr>
              <a:t>지양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짧은 간격으로 한 옥타브보다 멀리 뛰어야 하는 음 배치는 </a:t>
            </a:r>
            <a:r>
              <a:rPr lang="ko-KR" altLang="en-US" sz="1600" dirty="0">
                <a:solidFill>
                  <a:schemeClr val="accent2"/>
                </a:solidFill>
              </a:rPr>
              <a:t>지양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짧은 간격으로 화음을 바꿔가며 여러 음을 동시에 때리는 패턴은 </a:t>
            </a:r>
            <a:r>
              <a:rPr lang="ko-KR" altLang="en-US" sz="1600" dirty="0">
                <a:solidFill>
                  <a:schemeClr val="accent2"/>
                </a:solidFill>
              </a:rPr>
              <a:t>지양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화음에 맞게 </a:t>
            </a:r>
            <a:r>
              <a:rPr lang="ko-KR" altLang="en-US" sz="1600" dirty="0" err="1"/>
              <a:t>정규화되고</a:t>
            </a:r>
            <a:r>
              <a:rPr lang="ko-KR" altLang="en-US" sz="1600" dirty="0"/>
              <a:t> 반복적인 패턴을 사용하는 것이 </a:t>
            </a:r>
            <a:r>
              <a:rPr lang="ko-KR" altLang="en-US" sz="1600" dirty="0">
                <a:solidFill>
                  <a:schemeClr val="accent4"/>
                </a:solidFill>
              </a:rPr>
              <a:t>좋습니다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화음의 </a:t>
            </a:r>
            <a:r>
              <a:rPr lang="ko-KR" altLang="en-US" sz="1600" dirty="0" err="1"/>
              <a:t>구성음</a:t>
            </a:r>
            <a:r>
              <a:rPr lang="ko-KR" altLang="en-US" sz="1600" dirty="0"/>
              <a:t> 중 </a:t>
            </a:r>
            <a:r>
              <a:rPr lang="ko-KR" altLang="en-US" sz="1600" dirty="0">
                <a:solidFill>
                  <a:schemeClr val="accent3"/>
                </a:solidFill>
              </a:rPr>
              <a:t>세 음 이상</a:t>
            </a:r>
            <a:r>
              <a:rPr lang="ko-KR" altLang="en-US" sz="1600" dirty="0"/>
              <a:t>이 악보에 드러나도록 배치합니다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옥타브 </a:t>
            </a:r>
            <a:r>
              <a:rPr lang="en-US" altLang="ko-KR" sz="1600" dirty="0"/>
              <a:t>shift </a:t>
            </a:r>
            <a:r>
              <a:rPr lang="ko-KR" altLang="en-US" sz="1600" dirty="0"/>
              <a:t>시 악보 상에서 바뀌는 음자리표를 마디 구분선 </a:t>
            </a:r>
            <a:r>
              <a:rPr lang="ko-KR" altLang="en-US" sz="1600" dirty="0">
                <a:solidFill>
                  <a:schemeClr val="accent3"/>
                </a:solidFill>
              </a:rPr>
              <a:t>앞과 뒤</a:t>
            </a:r>
            <a:r>
              <a:rPr lang="ko-KR" altLang="en-US" sz="1600" dirty="0"/>
              <a:t>에 모두 넣어줍니다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/>
              <a:t>왼손과 오른손에 동시에 겹치는 음이 있거나 두 손이 교차되는 음이 </a:t>
            </a:r>
            <a:r>
              <a:rPr lang="ko-KR" altLang="en-US" sz="1600" b="1" dirty="0">
                <a:solidFill>
                  <a:schemeClr val="accent2"/>
                </a:solidFill>
              </a:rPr>
              <a:t>없도록 모두 제거</a:t>
            </a:r>
            <a:r>
              <a:rPr lang="ko-KR" altLang="en-US" sz="1600" b="1" dirty="0"/>
              <a:t>해 줍니다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dirty="0"/>
              <a:t>반주자에게 초견 연주를 </a:t>
            </a:r>
            <a:r>
              <a:rPr lang="ko-KR" altLang="en-US" sz="1600" dirty="0" err="1"/>
              <a:t>요청드리는</a:t>
            </a:r>
            <a:r>
              <a:rPr lang="ko-KR" altLang="en-US" sz="1600" dirty="0"/>
              <a:t> 경우 </a:t>
            </a:r>
            <a:r>
              <a:rPr lang="ko-KR" altLang="en-US" sz="1600" dirty="0">
                <a:solidFill>
                  <a:schemeClr val="accent4"/>
                </a:solidFill>
              </a:rPr>
              <a:t>정중하게 </a:t>
            </a:r>
            <a:r>
              <a:rPr lang="ko-KR" altLang="en-US" sz="1600" dirty="0"/>
              <a:t>부탁합니다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피아노 반주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음악적 입장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5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음악적으로 듣기 좋은 반주 악보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구성</a:t>
            </a:r>
            <a:endParaRPr lang="en-US" altLang="ko-KR" dirty="0"/>
          </a:p>
          <a:p>
            <a:r>
              <a:rPr lang="ko-KR" altLang="en-US" dirty="0"/>
              <a:t>멜로디 형태</a:t>
            </a:r>
            <a:endParaRPr lang="en-US" altLang="ko-KR" dirty="0"/>
          </a:p>
          <a:p>
            <a:r>
              <a:rPr lang="ko-KR" altLang="en-US" dirty="0"/>
              <a:t>리듬</a:t>
            </a:r>
            <a:r>
              <a:rPr lang="en-US" altLang="ko-KR" dirty="0"/>
              <a:t>, </a:t>
            </a:r>
            <a:r>
              <a:rPr lang="ko-KR" altLang="en-US" dirty="0"/>
              <a:t>박자</a:t>
            </a:r>
            <a:r>
              <a:rPr lang="en-US" altLang="ko-KR" dirty="0"/>
              <a:t>, </a:t>
            </a:r>
            <a:r>
              <a:rPr lang="ko-KR" altLang="en-US" dirty="0"/>
              <a:t>빠르기</a:t>
            </a:r>
            <a:endParaRPr lang="en-US" altLang="ko-KR" dirty="0"/>
          </a:p>
          <a:p>
            <a:r>
              <a:rPr lang="ko-KR" altLang="en-US" dirty="0"/>
              <a:t>화음</a:t>
            </a:r>
            <a:endParaRPr lang="en-US" altLang="ko-KR" dirty="0"/>
          </a:p>
          <a:p>
            <a:r>
              <a:rPr lang="ko-KR" altLang="en-US" dirty="0"/>
              <a:t>요약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916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5A413-9146-CF4D-D90D-55D6BDED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</a:t>
            </a:r>
            <a:r>
              <a:rPr lang="en-US" altLang="ko-KR" dirty="0"/>
              <a:t>– </a:t>
            </a:r>
            <a:r>
              <a:rPr lang="ko-KR" altLang="en-US" dirty="0"/>
              <a:t>반주와 </a:t>
            </a:r>
            <a:r>
              <a:rPr lang="ko-KR" altLang="en-US" dirty="0" err="1"/>
              <a:t>서브멜로디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1209E-95BA-1EC0-977C-3F51AC1FA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51" y="2066730"/>
            <a:ext cx="9872871" cy="4038600"/>
          </a:xfrm>
        </p:spPr>
        <p:txBody>
          <a:bodyPr/>
          <a:lstStyle/>
          <a:p>
            <a:r>
              <a:rPr lang="ko-KR" altLang="en-US" dirty="0"/>
              <a:t>반주와 </a:t>
            </a:r>
            <a:r>
              <a:rPr lang="ko-KR" altLang="en-US" dirty="0" err="1"/>
              <a:t>서브멜로디를</a:t>
            </a:r>
            <a:r>
              <a:rPr lang="ko-KR" altLang="en-US" dirty="0"/>
              <a:t> 구분합니다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가창을 하는 곳에서 왼손과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>
                <a:solidFill>
                  <a:schemeClr val="accent1"/>
                </a:solidFill>
              </a:rPr>
              <a:t>오른손 모두 </a:t>
            </a:r>
            <a:r>
              <a:rPr lang="ko-KR" altLang="en-US" dirty="0" err="1">
                <a:solidFill>
                  <a:schemeClr val="accent1"/>
                </a:solidFill>
              </a:rPr>
              <a:t>서브멜로디를</a:t>
            </a:r>
            <a:r>
              <a:rPr lang="ko-KR" altLang="en-US" dirty="0">
                <a:solidFill>
                  <a:schemeClr val="accent1"/>
                </a:solidFill>
              </a:rPr>
              <a:t> 연주하면 어지럽습니다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가창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메인 멜로디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이 나올 때 최소 한 쪽은 반주를 치는 것이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561C33-CB6B-9437-0A73-8C760E3FC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352" y="3214511"/>
            <a:ext cx="7872142" cy="265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E0EB01-B39C-0D42-E94C-30DD77B2705F}"/>
              </a:ext>
            </a:extLst>
          </p:cNvPr>
          <p:cNvSpPr txBox="1"/>
          <p:nvPr/>
        </p:nvSpPr>
        <p:spPr>
          <a:xfrm>
            <a:off x="1647107" y="5975918"/>
            <a:ext cx="155354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최종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E55C60-3273-42FC-DF09-E2F3F69EF227}"/>
              </a:ext>
            </a:extLst>
          </p:cNvPr>
          <p:cNvSpPr/>
          <p:nvPr/>
        </p:nvSpPr>
        <p:spPr>
          <a:xfrm>
            <a:off x="4442055" y="4338736"/>
            <a:ext cx="354564" cy="699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8B9695-84A4-986A-EBFA-9B9B30F3BF4D}"/>
              </a:ext>
            </a:extLst>
          </p:cNvPr>
          <p:cNvSpPr/>
          <p:nvPr/>
        </p:nvSpPr>
        <p:spPr>
          <a:xfrm>
            <a:off x="7697755" y="5038532"/>
            <a:ext cx="1259633" cy="699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B42811-C986-7100-F870-F51D839C0B5C}"/>
              </a:ext>
            </a:extLst>
          </p:cNvPr>
          <p:cNvSpPr/>
          <p:nvPr/>
        </p:nvSpPr>
        <p:spPr>
          <a:xfrm>
            <a:off x="2287429" y="4338736"/>
            <a:ext cx="1566113" cy="69979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24E1B2-A70D-07AD-29D6-FA13F22E2822}"/>
              </a:ext>
            </a:extLst>
          </p:cNvPr>
          <p:cNvSpPr/>
          <p:nvPr/>
        </p:nvSpPr>
        <p:spPr>
          <a:xfrm>
            <a:off x="4887434" y="4376058"/>
            <a:ext cx="1671986" cy="69979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32F808-53E3-84D3-0A5A-5BE654E62A19}"/>
              </a:ext>
            </a:extLst>
          </p:cNvPr>
          <p:cNvSpPr/>
          <p:nvPr/>
        </p:nvSpPr>
        <p:spPr>
          <a:xfrm>
            <a:off x="2287429" y="5129972"/>
            <a:ext cx="4766513" cy="690809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5BEAB9-378B-3ADD-C0B3-9BC4493C7953}"/>
              </a:ext>
            </a:extLst>
          </p:cNvPr>
          <p:cNvSpPr/>
          <p:nvPr/>
        </p:nvSpPr>
        <p:spPr>
          <a:xfrm>
            <a:off x="7697755" y="4371397"/>
            <a:ext cx="1362269" cy="585618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87385-02BA-890C-2126-59787B83E49B}"/>
              </a:ext>
            </a:extLst>
          </p:cNvPr>
          <p:cNvSpPr txBox="1"/>
          <p:nvPr/>
        </p:nvSpPr>
        <p:spPr>
          <a:xfrm>
            <a:off x="3355912" y="5975267"/>
            <a:ext cx="7188981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빨간색은 </a:t>
            </a:r>
            <a:r>
              <a:rPr lang="ko-KR" altLang="en-US" sz="2400" dirty="0" err="1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서브멜로디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, </a:t>
            </a:r>
            <a:r>
              <a:rPr lang="ko-KR" altLang="en-US" sz="2400" dirty="0">
                <a:solidFill>
                  <a:srgbClr val="9966FF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보라색은 </a:t>
            </a:r>
            <a:r>
              <a:rPr lang="ko-KR" altLang="en-US" sz="2400" dirty="0" err="1">
                <a:solidFill>
                  <a:srgbClr val="9966FF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서브멜로디와</a:t>
            </a:r>
            <a:r>
              <a:rPr lang="ko-KR" altLang="en-US" sz="2400" dirty="0">
                <a:solidFill>
                  <a:srgbClr val="9966FF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반주의 중간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파란색은 반주</a:t>
            </a:r>
          </a:p>
        </p:txBody>
      </p:sp>
      <p:pic>
        <p:nvPicPr>
          <p:cNvPr id="14" name="그믐달 4안 5-14">
            <a:hlinkClick r:id="" action="ppaction://media"/>
            <a:extLst>
              <a:ext uri="{FF2B5EF4-FFF2-40B4-BE49-F238E27FC236}">
                <a16:creationId xmlns:a16="http://schemas.microsoft.com/office/drawing/2014/main" id="{E3F11EAE-B15E-A8C0-8971-6E055F1734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58820" y="42968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3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8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5A413-9146-CF4D-D90D-55D6BDED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</a:t>
            </a:r>
            <a:r>
              <a:rPr lang="en-US" altLang="ko-KR" dirty="0"/>
              <a:t>– </a:t>
            </a:r>
            <a:r>
              <a:rPr lang="ko-KR" altLang="en-US" dirty="0" err="1"/>
              <a:t>서브멜로디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1209E-95BA-1EC0-977C-3F51AC1F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서브멜로디는</a:t>
            </a:r>
            <a:r>
              <a:rPr lang="ko-KR" altLang="en-US" dirty="0"/>
              <a:t> 왼손보다는 오른손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비교적 높은 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에 넣는 것이 좋습니다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필요하다면 왼손과 오른손 모두를 한 옥타브 위로 </a:t>
            </a:r>
            <a:r>
              <a:rPr lang="en-US" altLang="ko-KR" dirty="0"/>
              <a:t>shift</a:t>
            </a:r>
            <a:r>
              <a:rPr lang="ko-KR" altLang="en-US" dirty="0"/>
              <a:t>하여 연주할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850C6F-A7B9-265E-ACC5-83C45252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17" y="2908910"/>
            <a:ext cx="5015851" cy="3628593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A68D78B-5C7E-4E8D-1CC7-36B77DB0EF89}"/>
              </a:ext>
            </a:extLst>
          </p:cNvPr>
          <p:cNvSpPr/>
          <p:nvPr/>
        </p:nvSpPr>
        <p:spPr>
          <a:xfrm rot="10800000">
            <a:off x="5234473" y="4562669"/>
            <a:ext cx="242596" cy="2612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52DE3-B7FA-F68B-EF85-177A95D8947C}"/>
              </a:ext>
            </a:extLst>
          </p:cNvPr>
          <p:cNvSpPr txBox="1"/>
          <p:nvPr/>
        </p:nvSpPr>
        <p:spPr>
          <a:xfrm>
            <a:off x="6864740" y="3802829"/>
            <a:ext cx="4948332" cy="2677656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12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마디의 </a:t>
            </a:r>
            <a:r>
              <a:rPr lang="ko-KR" altLang="en-US" sz="2400" dirty="0">
                <a:solidFill>
                  <a:srgbClr val="9966FF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보라색 트레몰로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가 낮은 음보다는 높은 음에서 이루어져야 효과적이라고 판단</a:t>
            </a:r>
            <a:endParaRPr lang="en-US" altLang="ko-KR" sz="2400" dirty="0">
              <a:solidFill>
                <a:schemeClr val="tx1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12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마디와의 연결을 자연스럽게 하기 위해</a:t>
            </a:r>
            <a:b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ko-KR" altLang="en-US" sz="2400" dirty="0">
                <a:solidFill>
                  <a:srgbClr val="9966FF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보라색 </a:t>
            </a:r>
            <a:r>
              <a:rPr lang="ko-KR" altLang="en-US" sz="2400" dirty="0" err="1">
                <a:solidFill>
                  <a:srgbClr val="9966FF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아르페지오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를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accent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9</a:t>
            </a:r>
            <a:r>
              <a:rPr lang="ko-KR" altLang="en-US" sz="2400" dirty="0">
                <a:solidFill>
                  <a:schemeClr val="accent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마디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부터 한 옥타브 올려</a:t>
            </a:r>
            <a:b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왼손이 아닌 오른손으로 연주</a:t>
            </a:r>
            <a:endParaRPr lang="en-US" altLang="ko-KR" sz="2400" dirty="0">
              <a:solidFill>
                <a:schemeClr val="tx1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9</a:t>
            </a:r>
            <a:r>
              <a:rPr lang="ko-KR" altLang="en-US" sz="2400" dirty="0">
                <a:solidFill>
                  <a:schemeClr val="accent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마디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부터 새로운 </a:t>
            </a:r>
            <a:r>
              <a:rPr lang="ko-KR" altLang="en-US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빨간색 </a:t>
            </a:r>
            <a:r>
              <a:rPr lang="ko-KR" altLang="en-US" sz="2400" dirty="0" err="1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서브멜로디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를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왼손으로 연주</a:t>
            </a:r>
            <a:endParaRPr lang="en-US" altLang="ko-KR" sz="2400" dirty="0">
              <a:solidFill>
                <a:schemeClr val="tx1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왼손과 오른손의 음이 겹치지 않도록 세심하게 설계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8E1A5-3EF7-EFBD-09EA-747D597E6272}"/>
              </a:ext>
            </a:extLst>
          </p:cNvPr>
          <p:cNvSpPr/>
          <p:nvPr/>
        </p:nvSpPr>
        <p:spPr>
          <a:xfrm>
            <a:off x="2016841" y="3601618"/>
            <a:ext cx="3040351" cy="45719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DC1F2F-E6B6-8120-96C2-2839E418931F}"/>
              </a:ext>
            </a:extLst>
          </p:cNvPr>
          <p:cNvSpPr/>
          <p:nvPr/>
        </p:nvSpPr>
        <p:spPr>
          <a:xfrm>
            <a:off x="2016842" y="4105127"/>
            <a:ext cx="3124326" cy="457198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523FB-0345-9021-F57C-D3C5532C81D5}"/>
              </a:ext>
            </a:extLst>
          </p:cNvPr>
          <p:cNvSpPr/>
          <p:nvPr/>
        </p:nvSpPr>
        <p:spPr>
          <a:xfrm>
            <a:off x="5577116" y="3601617"/>
            <a:ext cx="1019627" cy="422641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902B03-189C-A5A1-3636-1D78DD54B00F}"/>
              </a:ext>
            </a:extLst>
          </p:cNvPr>
          <p:cNvSpPr/>
          <p:nvPr/>
        </p:nvSpPr>
        <p:spPr>
          <a:xfrm>
            <a:off x="1934158" y="5584300"/>
            <a:ext cx="4410658" cy="457198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AD4035-3A92-B5FD-688C-736933AF9E69}"/>
              </a:ext>
            </a:extLst>
          </p:cNvPr>
          <p:cNvSpPr/>
          <p:nvPr/>
        </p:nvSpPr>
        <p:spPr>
          <a:xfrm>
            <a:off x="5522078" y="4076700"/>
            <a:ext cx="1074664" cy="4571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272CF3-A885-A490-198E-97B695245867}"/>
              </a:ext>
            </a:extLst>
          </p:cNvPr>
          <p:cNvSpPr/>
          <p:nvPr/>
        </p:nvSpPr>
        <p:spPr>
          <a:xfrm>
            <a:off x="1934157" y="6080133"/>
            <a:ext cx="4662585" cy="4571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믐달 4안 5-14">
            <a:hlinkClick r:id="" action="ppaction://media"/>
            <a:extLst>
              <a:ext uri="{FF2B5EF4-FFF2-40B4-BE49-F238E27FC236}">
                <a16:creationId xmlns:a16="http://schemas.microsoft.com/office/drawing/2014/main" id="{C9AAD796-C791-00A0-5E42-B25001365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5224" y="30260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1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8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5A413-9146-CF4D-D90D-55D6BDED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</a:t>
            </a:r>
            <a:r>
              <a:rPr lang="en-US" altLang="ko-KR" dirty="0"/>
              <a:t>– </a:t>
            </a:r>
            <a:r>
              <a:rPr lang="ko-KR" altLang="en-US" dirty="0"/>
              <a:t>반주와 </a:t>
            </a:r>
            <a:r>
              <a:rPr lang="ko-KR" altLang="en-US" dirty="0" err="1"/>
              <a:t>서브멜로디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1209E-95BA-1EC0-977C-3F51AC1F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반주는 단순화하거나 변형해도 되지만 </a:t>
            </a:r>
            <a:r>
              <a:rPr lang="ko-KR" altLang="en-US" dirty="0" err="1"/>
              <a:t>서브멜로디를</a:t>
            </a:r>
            <a:r>
              <a:rPr lang="ko-KR" altLang="en-US" dirty="0"/>
              <a:t> 생략하면 음악이</a:t>
            </a:r>
            <a:br>
              <a:rPr lang="en-US" altLang="ko-KR" dirty="0"/>
            </a:br>
            <a:r>
              <a:rPr lang="ko-KR" altLang="en-US" dirty="0"/>
              <a:t>달라집니다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A240B-85B5-9347-0DA5-FB9C21AE0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338" y="2735464"/>
            <a:ext cx="7597798" cy="26824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024423-9B9D-2128-6D7B-FD3F61C8C788}"/>
              </a:ext>
            </a:extLst>
          </p:cNvPr>
          <p:cNvSpPr/>
          <p:nvPr/>
        </p:nvSpPr>
        <p:spPr>
          <a:xfrm>
            <a:off x="2105281" y="3946850"/>
            <a:ext cx="1375038" cy="699796"/>
          </a:xfrm>
          <a:prstGeom prst="rect">
            <a:avLst/>
          </a:prstGeom>
          <a:solidFill>
            <a:srgbClr val="FFCCCC">
              <a:alpha val="2000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B74094-9DCD-D3BB-B9BF-113522EB495F}"/>
              </a:ext>
            </a:extLst>
          </p:cNvPr>
          <p:cNvSpPr/>
          <p:nvPr/>
        </p:nvSpPr>
        <p:spPr>
          <a:xfrm>
            <a:off x="5526631" y="3965512"/>
            <a:ext cx="755096" cy="699796"/>
          </a:xfrm>
          <a:prstGeom prst="rect">
            <a:avLst/>
          </a:prstGeom>
          <a:solidFill>
            <a:srgbClr val="FFCCCC">
              <a:alpha val="2000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3ABE45-A52A-A644-B227-24F9784245B3}"/>
              </a:ext>
            </a:extLst>
          </p:cNvPr>
          <p:cNvSpPr/>
          <p:nvPr/>
        </p:nvSpPr>
        <p:spPr>
          <a:xfrm>
            <a:off x="7912360" y="3946850"/>
            <a:ext cx="1250302" cy="699796"/>
          </a:xfrm>
          <a:prstGeom prst="rect">
            <a:avLst/>
          </a:prstGeom>
          <a:solidFill>
            <a:srgbClr val="FFCCCC">
              <a:alpha val="2000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706203-C9C1-527F-888A-0C3B9CC90314}"/>
              </a:ext>
            </a:extLst>
          </p:cNvPr>
          <p:cNvSpPr/>
          <p:nvPr/>
        </p:nvSpPr>
        <p:spPr>
          <a:xfrm>
            <a:off x="6766515" y="3946850"/>
            <a:ext cx="446048" cy="699796"/>
          </a:xfrm>
          <a:prstGeom prst="rect">
            <a:avLst/>
          </a:prstGeom>
          <a:solidFill>
            <a:srgbClr val="FFCCCC">
              <a:alpha val="2000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D525A4-3FA5-42D5-E440-441ADA254F27}"/>
              </a:ext>
            </a:extLst>
          </p:cNvPr>
          <p:cNvSpPr/>
          <p:nvPr/>
        </p:nvSpPr>
        <p:spPr>
          <a:xfrm>
            <a:off x="7378542" y="3946850"/>
            <a:ext cx="176359" cy="699796"/>
          </a:xfrm>
          <a:prstGeom prst="rect">
            <a:avLst/>
          </a:prstGeom>
          <a:solidFill>
            <a:srgbClr val="FFCCCC">
              <a:alpha val="2000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CFE84A-CE12-9C75-6F49-98ED54B233EA}"/>
              </a:ext>
            </a:extLst>
          </p:cNvPr>
          <p:cNvSpPr txBox="1"/>
          <p:nvPr/>
        </p:nvSpPr>
        <p:spPr>
          <a:xfrm>
            <a:off x="1665768" y="5725775"/>
            <a:ext cx="155354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최종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E67C2-3A27-0BB6-58D4-3D5138C875D2}"/>
              </a:ext>
            </a:extLst>
          </p:cNvPr>
          <p:cNvSpPr txBox="1"/>
          <p:nvPr/>
        </p:nvSpPr>
        <p:spPr>
          <a:xfrm>
            <a:off x="3337251" y="5725775"/>
            <a:ext cx="7188981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똑같은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8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분음표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아르페지오처럼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보이지만 </a:t>
            </a:r>
            <a:r>
              <a:rPr lang="ko-KR" altLang="en-US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빨간색은 </a:t>
            </a:r>
            <a:r>
              <a:rPr lang="ko-KR" altLang="en-US" sz="2400" dirty="0" err="1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서브멜로디</a:t>
            </a:r>
            <a:r>
              <a:rPr lang="ko-KR" altLang="en-US" sz="2400" dirty="0" err="1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에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해당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665951-7B52-D4B2-9422-3F3014CFE031}"/>
              </a:ext>
            </a:extLst>
          </p:cNvPr>
          <p:cNvSpPr/>
          <p:nvPr/>
        </p:nvSpPr>
        <p:spPr>
          <a:xfrm>
            <a:off x="4906689" y="3965516"/>
            <a:ext cx="453963" cy="699796"/>
          </a:xfrm>
          <a:prstGeom prst="rect">
            <a:avLst/>
          </a:prstGeom>
          <a:solidFill>
            <a:srgbClr val="FFCCCC">
              <a:alpha val="2000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믐달 4안 32-36">
            <a:hlinkClick r:id="" action="ppaction://media"/>
            <a:extLst>
              <a:ext uri="{FF2B5EF4-FFF2-40B4-BE49-F238E27FC236}">
                <a16:creationId xmlns:a16="http://schemas.microsoft.com/office/drawing/2014/main" id="{2E443AD4-C2EA-B3C6-2DEF-B536B6277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66059" y="39468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2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5A413-9146-CF4D-D90D-55D6BDED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</a:t>
            </a:r>
            <a:r>
              <a:rPr lang="en-US" altLang="ko-KR" dirty="0"/>
              <a:t>– </a:t>
            </a:r>
            <a:r>
              <a:rPr lang="ko-KR" altLang="en-US" dirty="0"/>
              <a:t>반주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1209E-95BA-1EC0-977C-3F51AC1F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가창을 뒷받침할 때 </a:t>
            </a:r>
            <a:r>
              <a:rPr lang="en-US" altLang="ko-KR" dirty="0"/>
              <a:t>2</a:t>
            </a:r>
            <a:r>
              <a:rPr lang="ko-KR" altLang="en-US" dirty="0" err="1"/>
              <a:t>분음표</a:t>
            </a:r>
            <a:r>
              <a:rPr lang="ko-KR" altLang="en-US" dirty="0"/>
              <a:t> 화음만으로 반주하는 것도 좋습니다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슈베르트 가곡 등에서는 이런 반주를 자주 사용합니다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가수의 목소리가 빈 공간을 채울 수 있으면 </a:t>
            </a:r>
            <a:r>
              <a:rPr lang="en-US" altLang="ko-KR" dirty="0">
                <a:solidFill>
                  <a:schemeClr val="accent1"/>
                </a:solidFill>
              </a:rPr>
              <a:t>2</a:t>
            </a:r>
            <a:r>
              <a:rPr lang="ko-KR" altLang="en-US" dirty="0" err="1">
                <a:solidFill>
                  <a:schemeClr val="accent1"/>
                </a:solidFill>
              </a:rPr>
              <a:t>분음표</a:t>
            </a:r>
            <a:r>
              <a:rPr lang="ko-KR" altLang="en-US" dirty="0">
                <a:solidFill>
                  <a:schemeClr val="accent1"/>
                </a:solidFill>
              </a:rPr>
              <a:t> 화음 반주도 괜찮습니다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accent3"/>
                </a:solidFill>
              </a:rPr>
              <a:t>그러나 곡 전체가 이 구성으로만 되어 있으면 재미가 없습니다</a:t>
            </a:r>
            <a:r>
              <a:rPr lang="en-US" altLang="ko-KR" dirty="0">
                <a:solidFill>
                  <a:schemeClr val="accent3"/>
                </a:solidFill>
              </a:rPr>
              <a:t>.</a:t>
            </a:r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CFE84A-CE12-9C75-6F49-98ED54B233EA}"/>
              </a:ext>
            </a:extLst>
          </p:cNvPr>
          <p:cNvSpPr txBox="1"/>
          <p:nvPr/>
        </p:nvSpPr>
        <p:spPr>
          <a:xfrm>
            <a:off x="1697896" y="5622326"/>
            <a:ext cx="256756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최종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 22-26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마디</a:t>
            </a:r>
            <a:endParaRPr lang="en-US" altLang="ko-KR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 반주 제외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E67C2-3A27-0BB6-58D4-3D5138C875D2}"/>
              </a:ext>
            </a:extLst>
          </p:cNvPr>
          <p:cNvSpPr txBox="1"/>
          <p:nvPr/>
        </p:nvSpPr>
        <p:spPr>
          <a:xfrm>
            <a:off x="4631492" y="5622325"/>
            <a:ext cx="5407377" cy="83099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 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아르페지오를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제외하고 오른손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2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분음표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화음만 남겨도</a:t>
            </a:r>
            <a:b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반주로서 사용할 수 있습니다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pic>
        <p:nvPicPr>
          <p:cNvPr id="16" name="그믐달 4안 no arpeggio 22-26">
            <a:hlinkClick r:id="" action="ppaction://media"/>
            <a:extLst>
              <a:ext uri="{FF2B5EF4-FFF2-40B4-BE49-F238E27FC236}">
                <a16:creationId xmlns:a16="http://schemas.microsoft.com/office/drawing/2014/main" id="{8B5DC2A5-A62F-D927-0E12-D41493D15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38869" y="4235003"/>
            <a:ext cx="487363" cy="4873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F57AE9D-1DDB-B380-11AC-C2C80650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768" y="3485255"/>
            <a:ext cx="7171041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5A413-9146-CF4D-D90D-55D6BDED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</a:t>
            </a:r>
            <a:r>
              <a:rPr lang="en-US" altLang="ko-KR" dirty="0"/>
              <a:t>– </a:t>
            </a:r>
            <a:r>
              <a:rPr lang="ko-KR" altLang="en-US" dirty="0"/>
              <a:t>반주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1209E-95BA-1EC0-977C-3F51AC1F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구간에 따라 반주 구성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리듬  패턴 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을 바꾸면 좋습니다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E67C2-3A27-0BB6-58D4-3D5138C875D2}"/>
              </a:ext>
            </a:extLst>
          </p:cNvPr>
          <p:cNvSpPr txBox="1"/>
          <p:nvPr/>
        </p:nvSpPr>
        <p:spPr>
          <a:xfrm>
            <a:off x="2620546" y="5480976"/>
            <a:ext cx="6950908" cy="83099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메인 멜로디는 유사하지만 앞에서는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8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분음표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아르페지오로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나름 살아있는 느낌을 주고</a:t>
            </a:r>
            <a:b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뒤에서는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분음표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단위로 반주하여 무거운 느낌을 줍니다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073D94-B7AA-BA9F-8D53-DBC168827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90" y="2695524"/>
            <a:ext cx="5655455" cy="1920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F0C48-AD89-535E-D503-A888F4D48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30311"/>
            <a:ext cx="5813610" cy="1920721"/>
          </a:xfrm>
          <a:prstGeom prst="rect">
            <a:avLst/>
          </a:prstGeom>
        </p:spPr>
      </p:pic>
      <p:pic>
        <p:nvPicPr>
          <p:cNvPr id="8" name="그믐달 4안 17-21">
            <a:hlinkClick r:id="" action="ppaction://media"/>
            <a:extLst>
              <a:ext uri="{FF2B5EF4-FFF2-40B4-BE49-F238E27FC236}">
                <a16:creationId xmlns:a16="http://schemas.microsoft.com/office/drawing/2014/main" id="{4ADFA5A3-F8FA-9D2D-8E1B-A9BB2206A8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5637" y="4767006"/>
            <a:ext cx="487363" cy="487363"/>
          </a:xfrm>
          <a:prstGeom prst="rect">
            <a:avLst/>
          </a:prstGeom>
        </p:spPr>
      </p:pic>
      <p:pic>
        <p:nvPicPr>
          <p:cNvPr id="9" name="그믐달 4안 54-58">
            <a:hlinkClick r:id="" action="ppaction://media"/>
            <a:extLst>
              <a:ext uri="{FF2B5EF4-FFF2-40B4-BE49-F238E27FC236}">
                <a16:creationId xmlns:a16="http://schemas.microsoft.com/office/drawing/2014/main" id="{6385152A-2967-6BDB-1606-6F8140A827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47719" y="47670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0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5A413-9146-CF4D-D90D-55D6BDED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</a:t>
            </a:r>
            <a:r>
              <a:rPr lang="en-US" altLang="ko-KR" dirty="0"/>
              <a:t>– </a:t>
            </a:r>
            <a:r>
              <a:rPr lang="ko-KR" altLang="en-US" dirty="0"/>
              <a:t>전주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1209E-95BA-1EC0-977C-3F51AC1F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가창곡의</a:t>
            </a:r>
            <a:r>
              <a:rPr lang="ko-KR" altLang="en-US" dirty="0"/>
              <a:t> 경우 첫 마디부터 피아노와 동시에 목소리가 들어오기는 힘들기</a:t>
            </a:r>
            <a:br>
              <a:rPr lang="en-US" altLang="ko-KR" dirty="0"/>
            </a:br>
            <a:r>
              <a:rPr lang="ko-KR" altLang="en-US" dirty="0"/>
              <a:t>때문에 전주를 넣는 것이 좋습니다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349C69-8BD5-42EC-37D1-45AEF874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67377"/>
            <a:ext cx="5050201" cy="36863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D88430-F029-3591-C5EB-6777ED7A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327" y="2515128"/>
            <a:ext cx="4544544" cy="4038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E98DCF-E94E-4A3A-3C50-30003CE332A4}"/>
              </a:ext>
            </a:extLst>
          </p:cNvPr>
          <p:cNvSpPr txBox="1"/>
          <p:nvPr/>
        </p:nvSpPr>
        <p:spPr>
          <a:xfrm>
            <a:off x="11144606" y="4389383"/>
            <a:ext cx="77254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  <a:br>
              <a:rPr lang="en-US" altLang="ko-KR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en-US" altLang="ko-KR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(2024)</a:t>
            </a:r>
            <a:endParaRPr lang="ko-KR" altLang="en-US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193E81-7717-B8B2-9530-5062EA093270}"/>
              </a:ext>
            </a:extLst>
          </p:cNvPr>
          <p:cNvSpPr txBox="1"/>
          <p:nvPr/>
        </p:nvSpPr>
        <p:spPr>
          <a:xfrm>
            <a:off x="399667" y="4387386"/>
            <a:ext cx="64772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원곡</a:t>
            </a:r>
            <a:br>
              <a:rPr lang="en-US" altLang="ko-KR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en-US" altLang="ko-KR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(2022)</a:t>
            </a:r>
            <a:endParaRPr lang="ko-KR" altLang="en-US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BF8C99-E288-30C7-CE6B-06804B096CCA}"/>
              </a:ext>
            </a:extLst>
          </p:cNvPr>
          <p:cNvSpPr/>
          <p:nvPr/>
        </p:nvSpPr>
        <p:spPr>
          <a:xfrm>
            <a:off x="7372612" y="3200401"/>
            <a:ext cx="3676388" cy="147423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53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피아노 반주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일화 소개</a:t>
            </a:r>
          </a:p>
        </p:txBody>
      </p:sp>
    </p:spTree>
    <p:extLst>
      <p:ext uri="{BB962C8B-B14F-4D97-AF65-F5344CB8AC3E}">
        <p14:creationId xmlns:p14="http://schemas.microsoft.com/office/powerpoint/2010/main" val="316307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5A413-9146-CF4D-D90D-55D6BDED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멜로디 형태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1209E-95BA-1EC0-977C-3F51AC1F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반주와 멜로디가 대위적으로 똑같은 음형을 따라가지 않는 것이 좋습니다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98DCF-E94E-4A3A-3C50-30003CE332A4}"/>
              </a:ext>
            </a:extLst>
          </p:cNvPr>
          <p:cNvSpPr txBox="1"/>
          <p:nvPr/>
        </p:nvSpPr>
        <p:spPr>
          <a:xfrm>
            <a:off x="8111267" y="4818129"/>
            <a:ext cx="167819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합창이 있는 날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b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(2023)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450E5D-4323-7F43-C2A4-D2E3E70A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8" y="2535452"/>
            <a:ext cx="7358142" cy="3712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5882C0-68B7-961B-B661-CEA2B17F0601}"/>
              </a:ext>
            </a:extLst>
          </p:cNvPr>
          <p:cNvSpPr txBox="1"/>
          <p:nvPr/>
        </p:nvSpPr>
        <p:spPr>
          <a:xfrm>
            <a:off x="8111267" y="2860684"/>
            <a:ext cx="3553520" cy="1569660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합창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부를 섞은 멜로디를 피아노 오른손으로 똑같이 연주하고 있습니다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이렇게 하면 </a:t>
            </a:r>
            <a:r>
              <a:rPr lang="en-US" altLang="ko-KR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반주가 재미없다</a:t>
            </a:r>
            <a:r>
              <a:rPr lang="en-US" altLang="ko-KR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”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라고 말합니다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pic>
        <p:nvPicPr>
          <p:cNvPr id="8" name="합창이 있는 날 2023 69-73">
            <a:hlinkClick r:id="" action="ppaction://media"/>
            <a:extLst>
              <a:ext uri="{FF2B5EF4-FFF2-40B4-BE49-F238E27FC236}">
                <a16:creationId xmlns:a16="http://schemas.microsoft.com/office/drawing/2014/main" id="{A50E7148-46B5-7E0B-1FD6-F0E63D10B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58983" y="49899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8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5A413-9146-CF4D-D90D-55D6BDED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멜로디 형태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1209E-95BA-1EC0-977C-3F51AC1F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왼손과 오른손 반주가 똑같은 음형을 따라가지 않는 것이 좋습니다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98DCF-E94E-4A3A-3C50-30003CE332A4}"/>
              </a:ext>
            </a:extLst>
          </p:cNvPr>
          <p:cNvSpPr txBox="1"/>
          <p:nvPr/>
        </p:nvSpPr>
        <p:spPr>
          <a:xfrm>
            <a:off x="1547999" y="5771941"/>
            <a:ext cx="167819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그믐달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 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585C7-C368-60D9-909D-EC0710CA6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338" y="2595614"/>
            <a:ext cx="7597798" cy="2682472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FEFA275-B570-AEF6-EEC4-CE190E04084C}"/>
              </a:ext>
            </a:extLst>
          </p:cNvPr>
          <p:cNvSpPr/>
          <p:nvPr/>
        </p:nvSpPr>
        <p:spPr>
          <a:xfrm>
            <a:off x="3325380" y="4216537"/>
            <a:ext cx="1483288" cy="280848"/>
          </a:xfrm>
          <a:custGeom>
            <a:avLst/>
            <a:gdLst>
              <a:gd name="connsiteX0" fmla="*/ 31006 w 1483288"/>
              <a:gd name="connsiteY0" fmla="*/ 280159 h 280848"/>
              <a:gd name="connsiteX1" fmla="*/ 74036 w 1483288"/>
              <a:gd name="connsiteY1" fmla="*/ 237128 h 280848"/>
              <a:gd name="connsiteX2" fmla="*/ 676465 w 1483288"/>
              <a:gd name="connsiteY2" fmla="*/ 460 h 280848"/>
              <a:gd name="connsiteX3" fmla="*/ 837829 w 1483288"/>
              <a:gd name="connsiteY3" fmla="*/ 172582 h 280848"/>
              <a:gd name="connsiteX4" fmla="*/ 1063740 w 1483288"/>
              <a:gd name="connsiteY4" fmla="*/ 11218 h 280848"/>
              <a:gd name="connsiteX5" fmla="*/ 1311166 w 1483288"/>
              <a:gd name="connsiteY5" fmla="*/ 215613 h 280848"/>
              <a:gd name="connsiteX6" fmla="*/ 1483288 w 1483288"/>
              <a:gd name="connsiteY6" fmla="*/ 21975 h 28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3288" h="280848">
                <a:moveTo>
                  <a:pt x="31006" y="280159"/>
                </a:moveTo>
                <a:cubicBezTo>
                  <a:pt x="-1267" y="281951"/>
                  <a:pt x="-33540" y="283744"/>
                  <a:pt x="74036" y="237128"/>
                </a:cubicBezTo>
                <a:cubicBezTo>
                  <a:pt x="181612" y="190512"/>
                  <a:pt x="549166" y="11218"/>
                  <a:pt x="676465" y="460"/>
                </a:cubicBezTo>
                <a:cubicBezTo>
                  <a:pt x="803764" y="-10298"/>
                  <a:pt x="773283" y="170789"/>
                  <a:pt x="837829" y="172582"/>
                </a:cubicBezTo>
                <a:cubicBezTo>
                  <a:pt x="902375" y="174375"/>
                  <a:pt x="984851" y="4046"/>
                  <a:pt x="1063740" y="11218"/>
                </a:cubicBezTo>
                <a:cubicBezTo>
                  <a:pt x="1142630" y="18390"/>
                  <a:pt x="1241241" y="213820"/>
                  <a:pt x="1311166" y="215613"/>
                </a:cubicBezTo>
                <a:cubicBezTo>
                  <a:pt x="1381091" y="217406"/>
                  <a:pt x="1432189" y="119690"/>
                  <a:pt x="1483288" y="21975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531A1AA-0E2A-8A89-FD5D-83C38C11311F}"/>
              </a:ext>
            </a:extLst>
          </p:cNvPr>
          <p:cNvSpPr/>
          <p:nvPr/>
        </p:nvSpPr>
        <p:spPr>
          <a:xfrm>
            <a:off x="3356386" y="4959026"/>
            <a:ext cx="1452282" cy="355251"/>
          </a:xfrm>
          <a:custGeom>
            <a:avLst/>
            <a:gdLst>
              <a:gd name="connsiteX0" fmla="*/ 0 w 1452282"/>
              <a:gd name="connsiteY0" fmla="*/ 290705 h 355251"/>
              <a:gd name="connsiteX1" fmla="*/ 710005 w 1452282"/>
              <a:gd name="connsiteY1" fmla="*/ 249 h 355251"/>
              <a:gd name="connsiteX2" fmla="*/ 860612 w 1452282"/>
              <a:gd name="connsiteY2" fmla="*/ 333736 h 355251"/>
              <a:gd name="connsiteX3" fmla="*/ 1247887 w 1452282"/>
              <a:gd name="connsiteY3" fmla="*/ 161613 h 355251"/>
              <a:gd name="connsiteX4" fmla="*/ 1452282 w 1452282"/>
              <a:gd name="connsiteY4" fmla="*/ 355251 h 35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2282" h="355251">
                <a:moveTo>
                  <a:pt x="0" y="290705"/>
                </a:moveTo>
                <a:cubicBezTo>
                  <a:pt x="283285" y="141891"/>
                  <a:pt x="566570" y="-6923"/>
                  <a:pt x="710005" y="249"/>
                </a:cubicBezTo>
                <a:cubicBezTo>
                  <a:pt x="853440" y="7421"/>
                  <a:pt x="770965" y="306842"/>
                  <a:pt x="860612" y="333736"/>
                </a:cubicBezTo>
                <a:cubicBezTo>
                  <a:pt x="950259" y="360630"/>
                  <a:pt x="1149275" y="158027"/>
                  <a:pt x="1247887" y="161613"/>
                </a:cubicBezTo>
                <a:cubicBezTo>
                  <a:pt x="1346499" y="165199"/>
                  <a:pt x="1399390" y="260225"/>
                  <a:pt x="1452282" y="355251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002ED71-59F8-CDD1-F281-7418F22D789E}"/>
              </a:ext>
            </a:extLst>
          </p:cNvPr>
          <p:cNvSpPr/>
          <p:nvPr/>
        </p:nvSpPr>
        <p:spPr>
          <a:xfrm>
            <a:off x="4905487" y="4226872"/>
            <a:ext cx="1140311" cy="237551"/>
          </a:xfrm>
          <a:custGeom>
            <a:avLst/>
            <a:gdLst>
              <a:gd name="connsiteX0" fmla="*/ 0 w 1140311"/>
              <a:gd name="connsiteY0" fmla="*/ 237551 h 237551"/>
              <a:gd name="connsiteX1" fmla="*/ 473337 w 1140311"/>
              <a:gd name="connsiteY1" fmla="*/ 883 h 237551"/>
              <a:gd name="connsiteX2" fmla="*/ 785308 w 1140311"/>
              <a:gd name="connsiteY2" fmla="*/ 151490 h 237551"/>
              <a:gd name="connsiteX3" fmla="*/ 1140311 w 1140311"/>
              <a:gd name="connsiteY3" fmla="*/ 883 h 23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0311" h="237551">
                <a:moveTo>
                  <a:pt x="0" y="237551"/>
                </a:moveTo>
                <a:cubicBezTo>
                  <a:pt x="171226" y="126388"/>
                  <a:pt x="342452" y="15226"/>
                  <a:pt x="473337" y="883"/>
                </a:cubicBezTo>
                <a:cubicBezTo>
                  <a:pt x="604222" y="-13460"/>
                  <a:pt x="674146" y="151490"/>
                  <a:pt x="785308" y="151490"/>
                </a:cubicBezTo>
                <a:cubicBezTo>
                  <a:pt x="896470" y="151490"/>
                  <a:pt x="1018390" y="76186"/>
                  <a:pt x="1140311" y="883"/>
                </a:cubicBez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E75A97A-5D80-E61B-C00E-E72C958D0415}"/>
              </a:ext>
            </a:extLst>
          </p:cNvPr>
          <p:cNvSpPr/>
          <p:nvPr/>
        </p:nvSpPr>
        <p:spPr>
          <a:xfrm>
            <a:off x="4905487" y="5058630"/>
            <a:ext cx="1140311" cy="237551"/>
          </a:xfrm>
          <a:custGeom>
            <a:avLst/>
            <a:gdLst>
              <a:gd name="connsiteX0" fmla="*/ 0 w 1140311"/>
              <a:gd name="connsiteY0" fmla="*/ 237551 h 237551"/>
              <a:gd name="connsiteX1" fmla="*/ 473337 w 1140311"/>
              <a:gd name="connsiteY1" fmla="*/ 883 h 237551"/>
              <a:gd name="connsiteX2" fmla="*/ 785308 w 1140311"/>
              <a:gd name="connsiteY2" fmla="*/ 151490 h 237551"/>
              <a:gd name="connsiteX3" fmla="*/ 1140311 w 1140311"/>
              <a:gd name="connsiteY3" fmla="*/ 883 h 23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0311" h="237551">
                <a:moveTo>
                  <a:pt x="0" y="237551"/>
                </a:moveTo>
                <a:cubicBezTo>
                  <a:pt x="171226" y="126388"/>
                  <a:pt x="342452" y="15226"/>
                  <a:pt x="473337" y="883"/>
                </a:cubicBezTo>
                <a:cubicBezTo>
                  <a:pt x="604222" y="-13460"/>
                  <a:pt x="674146" y="151490"/>
                  <a:pt x="785308" y="151490"/>
                </a:cubicBezTo>
                <a:cubicBezTo>
                  <a:pt x="896470" y="151490"/>
                  <a:pt x="1018390" y="76186"/>
                  <a:pt x="1140311" y="883"/>
                </a:cubicBez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21CA8-3252-5D32-BE97-5C5BC764BDAE}"/>
              </a:ext>
            </a:extLst>
          </p:cNvPr>
          <p:cNvSpPr txBox="1"/>
          <p:nvPr/>
        </p:nvSpPr>
        <p:spPr>
          <a:xfrm>
            <a:off x="3356386" y="5585939"/>
            <a:ext cx="6077586" cy="83099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33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마디는 </a:t>
            </a:r>
            <a:r>
              <a:rPr lang="ko-KR" altLang="en-US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과 </a:t>
            </a:r>
            <a:r>
              <a:rPr lang="ko-KR" altLang="en-US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오른손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반주 음형이 비슷하지만 조금 다릅니다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그러나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34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마디는 첫 음을 제외하면 </a:t>
            </a:r>
            <a:r>
              <a:rPr lang="ko-KR" altLang="en-US" sz="2400" dirty="0">
                <a:solidFill>
                  <a:schemeClr val="accent3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두 반주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음형이 똑같습니다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pic>
        <p:nvPicPr>
          <p:cNvPr id="15" name="그믐달 4안 piano 32-36">
            <a:hlinkClick r:id="" action="ppaction://media"/>
            <a:extLst>
              <a:ext uri="{FF2B5EF4-FFF2-40B4-BE49-F238E27FC236}">
                <a16:creationId xmlns:a16="http://schemas.microsoft.com/office/drawing/2014/main" id="{B6451F0A-7AF3-E738-918C-45D1DACD1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05822" y="42537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2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D00A3-AD92-61DB-53BE-8AF35EDB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E08CDF-BBB8-493B-C9B6-3AEED22B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가창이 있는 부분에서의 반주는 </a:t>
            </a:r>
            <a:r>
              <a:rPr lang="en-US" altLang="ko-KR" dirty="0"/>
              <a:t>halt</a:t>
            </a:r>
            <a:r>
              <a:rPr lang="ko-KR" altLang="en-US" dirty="0"/>
              <a:t>가 길게 있으면 피아노가 비는 동안</a:t>
            </a:r>
            <a:br>
              <a:rPr lang="en-US" altLang="ko-KR" dirty="0"/>
            </a:br>
            <a:r>
              <a:rPr lang="ko-KR" altLang="en-US" dirty="0"/>
              <a:t>어색하게 들릴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예</a:t>
            </a:r>
            <a:r>
              <a:rPr lang="en-US" altLang="ko-KR" dirty="0">
                <a:solidFill>
                  <a:schemeClr val="accent4"/>
                </a:solidFill>
              </a:rPr>
              <a:t>) 8</a:t>
            </a:r>
            <a:r>
              <a:rPr lang="ko-KR" altLang="en-US" dirty="0" err="1">
                <a:solidFill>
                  <a:schemeClr val="accent4"/>
                </a:solidFill>
              </a:rPr>
              <a:t>분음표</a:t>
            </a:r>
            <a:r>
              <a:rPr lang="ko-KR" altLang="en-US" dirty="0">
                <a:solidFill>
                  <a:schemeClr val="accent4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4</a:t>
            </a:r>
            <a:r>
              <a:rPr lang="ko-KR" altLang="en-US" dirty="0">
                <a:solidFill>
                  <a:schemeClr val="accent4"/>
                </a:solidFill>
              </a:rPr>
              <a:t>개 뒤 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r>
              <a:rPr lang="ko-KR" altLang="en-US" dirty="0" err="1">
                <a:solidFill>
                  <a:schemeClr val="accent4"/>
                </a:solidFill>
              </a:rPr>
              <a:t>분음표</a:t>
            </a:r>
            <a:r>
              <a:rPr lang="ko-KR" altLang="en-US" dirty="0">
                <a:solidFill>
                  <a:schemeClr val="accent4"/>
                </a:solidFill>
              </a:rPr>
              <a:t> 하나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7CA0D8-BB3C-C4D6-DB9E-25AF8481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957" y="3315039"/>
            <a:ext cx="7757832" cy="2530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FF6AE-F6A1-1A42-91F3-D078029864B6}"/>
              </a:ext>
            </a:extLst>
          </p:cNvPr>
          <p:cNvSpPr txBox="1"/>
          <p:nvPr/>
        </p:nvSpPr>
        <p:spPr>
          <a:xfrm>
            <a:off x="9370808" y="5172670"/>
            <a:ext cx="167819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그믐달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 2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A6D924-0F36-5F93-B731-A4B95DEFC1BB}"/>
              </a:ext>
            </a:extLst>
          </p:cNvPr>
          <p:cNvSpPr/>
          <p:nvPr/>
        </p:nvSpPr>
        <p:spPr>
          <a:xfrm>
            <a:off x="4249271" y="3668358"/>
            <a:ext cx="494851" cy="21767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7C7387-F667-3EB9-F06C-5B6632E72825}"/>
              </a:ext>
            </a:extLst>
          </p:cNvPr>
          <p:cNvSpPr/>
          <p:nvPr/>
        </p:nvSpPr>
        <p:spPr>
          <a:xfrm>
            <a:off x="5755341" y="3668358"/>
            <a:ext cx="340660" cy="21767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11A44-4EDD-8C25-1424-F21C1561241C}"/>
              </a:ext>
            </a:extLst>
          </p:cNvPr>
          <p:cNvSpPr txBox="1"/>
          <p:nvPr/>
        </p:nvSpPr>
        <p:spPr>
          <a:xfrm>
            <a:off x="1527582" y="5967584"/>
            <a:ext cx="8283389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노란색 박스 부분에서 왼손 반주의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2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분음표를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분음표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2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개 또는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8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분음표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개로 바꾸는 것이 좋습니다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</a:p>
        </p:txBody>
      </p:sp>
      <p:pic>
        <p:nvPicPr>
          <p:cNvPr id="4" name="그믐달 2안 6-10">
            <a:hlinkClick r:id="" action="ppaction://media"/>
            <a:extLst>
              <a:ext uri="{FF2B5EF4-FFF2-40B4-BE49-F238E27FC236}">
                <a16:creationId xmlns:a16="http://schemas.microsoft.com/office/drawing/2014/main" id="{C2D778A6-33D5-FBE2-EF9C-42014A70D0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6222" y="40927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2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D00A3-AD92-61DB-53BE-8AF35EDB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박자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E08CDF-BBB8-493B-C9B6-3AEED22B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박자표에 따른 강세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(metric accent)</a:t>
            </a:r>
            <a:r>
              <a:rPr lang="ko-KR" altLang="en-US" dirty="0"/>
              <a:t>를 고려하여</a:t>
            </a:r>
            <a:r>
              <a:rPr lang="en-US" altLang="ko-KR" dirty="0"/>
              <a:t>, </a:t>
            </a:r>
            <a:r>
              <a:rPr lang="ko-KR" altLang="en-US" dirty="0"/>
              <a:t>강박에 화음을 두껍게 넣고</a:t>
            </a:r>
            <a:br>
              <a:rPr lang="en-US" altLang="ko-KR" dirty="0"/>
            </a:br>
            <a:r>
              <a:rPr lang="ko-KR" altLang="en-US" dirty="0" err="1"/>
              <a:t>약박에</a:t>
            </a:r>
            <a:r>
              <a:rPr lang="ko-KR" altLang="en-US" dirty="0"/>
              <a:t> 얇게 넣으면 자연스럽습니다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4/4</a:t>
            </a:r>
            <a:r>
              <a:rPr lang="ko-KR" altLang="en-US" dirty="0">
                <a:solidFill>
                  <a:schemeClr val="accent1"/>
                </a:solidFill>
              </a:rPr>
              <a:t>박</a:t>
            </a:r>
            <a:r>
              <a:rPr lang="en-US" altLang="ko-KR" dirty="0">
                <a:solidFill>
                  <a:schemeClr val="accent1"/>
                </a:solidFill>
              </a:rPr>
              <a:t>: </a:t>
            </a:r>
            <a:r>
              <a:rPr lang="ko-KR" altLang="en-US" dirty="0">
                <a:solidFill>
                  <a:schemeClr val="accent2"/>
                </a:solidFill>
              </a:rPr>
              <a:t>강</a:t>
            </a:r>
            <a:r>
              <a:rPr lang="ko-KR" altLang="en-US" dirty="0">
                <a:solidFill>
                  <a:schemeClr val="accent1"/>
                </a:solidFill>
              </a:rPr>
              <a:t> 약 </a:t>
            </a:r>
            <a:r>
              <a:rPr lang="ko-KR" altLang="en-US" dirty="0" err="1">
                <a:solidFill>
                  <a:schemeClr val="accent3"/>
                </a:solidFill>
              </a:rPr>
              <a:t>중강</a:t>
            </a:r>
            <a:r>
              <a:rPr lang="ko-KR" altLang="en-US" dirty="0">
                <a:solidFill>
                  <a:schemeClr val="accent1"/>
                </a:solidFill>
              </a:rPr>
              <a:t> 약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3/4</a:t>
            </a:r>
            <a:r>
              <a:rPr lang="ko-KR" altLang="en-US" dirty="0">
                <a:solidFill>
                  <a:schemeClr val="accent1"/>
                </a:solidFill>
              </a:rPr>
              <a:t>박</a:t>
            </a:r>
            <a:r>
              <a:rPr lang="en-US" altLang="ko-KR" dirty="0">
                <a:solidFill>
                  <a:schemeClr val="accent1"/>
                </a:solidFill>
              </a:rPr>
              <a:t>: </a:t>
            </a:r>
            <a:r>
              <a:rPr lang="ko-KR" altLang="en-US" dirty="0">
                <a:solidFill>
                  <a:schemeClr val="accent2"/>
                </a:solidFill>
              </a:rPr>
              <a:t>강</a:t>
            </a:r>
            <a:r>
              <a:rPr lang="ko-KR" altLang="en-US" dirty="0">
                <a:solidFill>
                  <a:schemeClr val="accent1"/>
                </a:solidFill>
              </a:rPr>
              <a:t> 약 </a:t>
            </a:r>
            <a:r>
              <a:rPr lang="ko-KR" altLang="en-US" dirty="0" err="1">
                <a:solidFill>
                  <a:schemeClr val="accent1"/>
                </a:solidFill>
              </a:rPr>
              <a:t>약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6/8</a:t>
            </a:r>
            <a:r>
              <a:rPr lang="ko-KR" altLang="en-US" dirty="0">
                <a:solidFill>
                  <a:schemeClr val="accent1"/>
                </a:solidFill>
              </a:rPr>
              <a:t>박</a:t>
            </a:r>
            <a:r>
              <a:rPr lang="en-US" altLang="ko-KR" dirty="0">
                <a:solidFill>
                  <a:schemeClr val="accent1"/>
                </a:solidFill>
              </a:rPr>
              <a:t>: </a:t>
            </a:r>
            <a:r>
              <a:rPr lang="ko-KR" altLang="en-US" dirty="0">
                <a:solidFill>
                  <a:schemeClr val="accent2"/>
                </a:solidFill>
              </a:rPr>
              <a:t>강</a:t>
            </a:r>
            <a:r>
              <a:rPr lang="ko-KR" altLang="en-US" dirty="0">
                <a:solidFill>
                  <a:schemeClr val="accent1"/>
                </a:solidFill>
              </a:rPr>
              <a:t> 약 </a:t>
            </a:r>
            <a:r>
              <a:rPr lang="ko-KR" altLang="en-US" dirty="0" err="1">
                <a:solidFill>
                  <a:schemeClr val="accent1"/>
                </a:solidFill>
              </a:rPr>
              <a:t>약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3"/>
                </a:solidFill>
              </a:rPr>
              <a:t>중강</a:t>
            </a:r>
            <a:r>
              <a:rPr lang="ko-KR" altLang="en-US" dirty="0">
                <a:solidFill>
                  <a:schemeClr val="accent1"/>
                </a:solidFill>
              </a:rPr>
              <a:t> 약 </a:t>
            </a:r>
            <a:r>
              <a:rPr lang="ko-KR" altLang="en-US" dirty="0" err="1">
                <a:solidFill>
                  <a:schemeClr val="accent1"/>
                </a:solidFill>
              </a:rPr>
              <a:t>약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FF6AE-F6A1-1A42-91F3-D078029864B6}"/>
              </a:ext>
            </a:extLst>
          </p:cNvPr>
          <p:cNvSpPr txBox="1"/>
          <p:nvPr/>
        </p:nvSpPr>
        <p:spPr>
          <a:xfrm>
            <a:off x="9370808" y="5175213"/>
            <a:ext cx="167819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그믐달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 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1D9824-B5E7-47E5-8E58-25E37DA5F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23" y="3888668"/>
            <a:ext cx="7666384" cy="25300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0A6D924-0F36-5F93-B731-A4B95DEFC1BB}"/>
              </a:ext>
            </a:extLst>
          </p:cNvPr>
          <p:cNvSpPr/>
          <p:nvPr/>
        </p:nvSpPr>
        <p:spPr>
          <a:xfrm>
            <a:off x="1855656" y="5755339"/>
            <a:ext cx="306631" cy="6633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2B96C3-6507-2FC8-3978-F9018FE0800A}"/>
              </a:ext>
            </a:extLst>
          </p:cNvPr>
          <p:cNvSpPr/>
          <p:nvPr/>
        </p:nvSpPr>
        <p:spPr>
          <a:xfrm>
            <a:off x="2641004" y="5755339"/>
            <a:ext cx="306631" cy="66338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FDD126-5ACB-5455-5B7E-E13FDCD77656}"/>
              </a:ext>
            </a:extLst>
          </p:cNvPr>
          <p:cNvSpPr/>
          <p:nvPr/>
        </p:nvSpPr>
        <p:spPr>
          <a:xfrm>
            <a:off x="3602373" y="5755339"/>
            <a:ext cx="408194" cy="6633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697155-B5C0-29E4-10C8-5DBBBFD196D0}"/>
              </a:ext>
            </a:extLst>
          </p:cNvPr>
          <p:cNvSpPr/>
          <p:nvPr/>
        </p:nvSpPr>
        <p:spPr>
          <a:xfrm>
            <a:off x="4414477" y="5755339"/>
            <a:ext cx="294644" cy="66338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E57446-B5BD-0B2A-5ADE-8622B38E89A8}"/>
              </a:ext>
            </a:extLst>
          </p:cNvPr>
          <p:cNvSpPr/>
          <p:nvPr/>
        </p:nvSpPr>
        <p:spPr>
          <a:xfrm>
            <a:off x="5358387" y="5672421"/>
            <a:ext cx="408194" cy="7463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D851F1-419F-0F87-8125-EF197E6948A9}"/>
              </a:ext>
            </a:extLst>
          </p:cNvPr>
          <p:cNvSpPr/>
          <p:nvPr/>
        </p:nvSpPr>
        <p:spPr>
          <a:xfrm>
            <a:off x="6967079" y="5755339"/>
            <a:ext cx="294644" cy="66338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믐달 4안 10-12">
            <a:hlinkClick r:id="" action="ppaction://media"/>
            <a:extLst>
              <a:ext uri="{FF2B5EF4-FFF2-40B4-BE49-F238E27FC236}">
                <a16:creationId xmlns:a16="http://schemas.microsoft.com/office/drawing/2014/main" id="{5412A929-7A65-4E34-7F73-4B7438B63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6222" y="43984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9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D00A3-AD92-61DB-53BE-8AF35EDB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빠르기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E08CDF-BBB8-493B-C9B6-3AEED22B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가창곡에서는</a:t>
            </a:r>
            <a:r>
              <a:rPr lang="ko-KR" altLang="en-US" dirty="0"/>
              <a:t> 가수가 주인공입니다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>
                <a:solidFill>
                  <a:schemeClr val="accent1"/>
                </a:solidFill>
              </a:rPr>
              <a:t>가창곡의</a:t>
            </a:r>
            <a:r>
              <a:rPr lang="ko-KR" altLang="en-US" dirty="0">
                <a:solidFill>
                  <a:schemeClr val="accent1"/>
                </a:solidFill>
              </a:rPr>
              <a:t> 반주는 반주자가 가수에게 빠르기를 맞추게 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가수 입장에서 반주를 따라가겠다고 생각하면 안 됩니다</a:t>
            </a:r>
            <a:r>
              <a:rPr lang="en-US" altLang="ko-KR" dirty="0"/>
              <a:t>. </a:t>
            </a:r>
            <a:r>
              <a:rPr lang="ko-KR" altLang="en-US" dirty="0"/>
              <a:t>자신이 리드해야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목소리와 반주가 동시에 들어와야 하는 경우에는 </a:t>
            </a:r>
            <a:r>
              <a:rPr lang="ko-KR" altLang="en-US" dirty="0">
                <a:solidFill>
                  <a:schemeClr val="accent4"/>
                </a:solidFill>
              </a:rPr>
              <a:t>가수가 크게 숨을 들이마시면 </a:t>
            </a:r>
            <a:r>
              <a:rPr lang="ko-KR" altLang="en-US" dirty="0"/>
              <a:t>이를 신호로 하여 반주자가 들어올 수 있습니다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래픽 4" descr="마이크 단색으로 채워진">
            <a:extLst>
              <a:ext uri="{FF2B5EF4-FFF2-40B4-BE49-F238E27FC236}">
                <a16:creationId xmlns:a16="http://schemas.microsoft.com/office/drawing/2014/main" id="{B5C98B37-5759-4A66-C324-1979EF84F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962" y="4229549"/>
            <a:ext cx="2018851" cy="2018851"/>
          </a:xfrm>
          <a:prstGeom prst="rect">
            <a:avLst/>
          </a:prstGeom>
        </p:spPr>
      </p:pic>
      <p:pic>
        <p:nvPicPr>
          <p:cNvPr id="9" name="그래픽 8" descr="피아노 단색으로 채워진">
            <a:extLst>
              <a:ext uri="{FF2B5EF4-FFF2-40B4-BE49-F238E27FC236}">
                <a16:creationId xmlns:a16="http://schemas.microsoft.com/office/drawing/2014/main" id="{6F713C14-F40D-D89A-9DA6-566D75FF7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1189" y="4168589"/>
            <a:ext cx="2018851" cy="2018851"/>
          </a:xfrm>
          <a:prstGeom prst="rect">
            <a:avLst/>
          </a:prstGeom>
        </p:spPr>
      </p:pic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0AB85D29-232F-ACD2-4F9D-F59B6645D01E}"/>
              </a:ext>
            </a:extLst>
          </p:cNvPr>
          <p:cNvSpPr/>
          <p:nvPr/>
        </p:nvSpPr>
        <p:spPr>
          <a:xfrm>
            <a:off x="5105399" y="4781998"/>
            <a:ext cx="1658471" cy="78530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7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0865C-4F91-6A5E-16FB-99EEE240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화성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A46B0D-53B1-BB32-D564-963EE9AD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dirty="0">
                <a:solidFill>
                  <a:schemeClr val="accent2"/>
                </a:solidFill>
              </a:rPr>
              <a:t>중요</a:t>
            </a:r>
            <a:r>
              <a:rPr lang="en-US" altLang="ko-KR" sz="3200" b="1" dirty="0">
                <a:solidFill>
                  <a:schemeClr val="accent2"/>
                </a:solidFill>
              </a:rPr>
              <a:t>!!!</a:t>
            </a:r>
          </a:p>
          <a:p>
            <a:r>
              <a:rPr lang="ko-KR" altLang="en-US" b="1" dirty="0"/>
              <a:t>반주와는 별개로</a:t>
            </a:r>
            <a:r>
              <a:rPr lang="en-US" altLang="ko-KR" b="1" dirty="0"/>
              <a:t>, </a:t>
            </a:r>
            <a:r>
              <a:rPr lang="ko-KR" altLang="en-US" b="1" dirty="0"/>
              <a:t>화음만 따서 </a:t>
            </a:r>
            <a:r>
              <a:rPr lang="en-US" altLang="ko-KR" b="1" dirty="0"/>
              <a:t>staff</a:t>
            </a:r>
            <a:r>
              <a:rPr lang="ko-KR" altLang="en-US" b="1" dirty="0"/>
              <a:t>를 만드세요</a:t>
            </a:r>
            <a:r>
              <a:rPr lang="en-US" altLang="ko-KR" b="1" dirty="0"/>
              <a:t>!</a:t>
            </a:r>
          </a:p>
          <a:p>
            <a:pPr lvl="1"/>
            <a:r>
              <a:rPr lang="ko-KR" altLang="en-US" b="1" dirty="0"/>
              <a:t>멜로디</a:t>
            </a:r>
            <a:r>
              <a:rPr lang="en-US" altLang="ko-KR" b="1" dirty="0"/>
              <a:t>+</a:t>
            </a:r>
            <a:r>
              <a:rPr lang="ko-KR" altLang="en-US" b="1" dirty="0"/>
              <a:t>화음만 켜서 여러 번 들어 보세요</a:t>
            </a:r>
            <a:r>
              <a:rPr lang="en-US" altLang="ko-KR" b="1" dirty="0"/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반주 빼고 화음만 들어도 멜로디와 자연스럽게 잘 어울리면서 화성 진행이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자연스러워야 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9" name="그믐달 4안 chord 15-22">
            <a:hlinkClick r:id="" action="ppaction://media"/>
            <a:extLst>
              <a:ext uri="{FF2B5EF4-FFF2-40B4-BE49-F238E27FC236}">
                <a16:creationId xmlns:a16="http://schemas.microsoft.com/office/drawing/2014/main" id="{B2C622E1-7137-867F-43F6-57059B43D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8298" y="5158400"/>
            <a:ext cx="487363" cy="4873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A93C26-CB63-CB06-2584-4D8B39161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66" y="4194770"/>
            <a:ext cx="8481222" cy="24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79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F4E17-2BCD-F208-5A97-F93A5CCF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 err="1"/>
              <a:t>근음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18C77-6FE7-A06E-BF69-4165DD68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왼손의 가장 낮은 음</a:t>
            </a:r>
            <a:r>
              <a:rPr lang="en-US" altLang="ko-KR" dirty="0">
                <a:solidFill>
                  <a:schemeClr val="accent6"/>
                </a:solidFill>
              </a:rPr>
              <a:t>(bass)</a:t>
            </a:r>
            <a:r>
              <a:rPr lang="ko-KR" altLang="en-US" dirty="0"/>
              <a:t>은 웬만하면 화음의 </a:t>
            </a:r>
            <a:r>
              <a:rPr lang="ko-KR" altLang="en-US" dirty="0" err="1"/>
              <a:t>근음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(root)</a:t>
            </a:r>
            <a:r>
              <a:rPr lang="ko-KR" altLang="en-US" dirty="0"/>
              <a:t>을 찍어줍시다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예</a:t>
            </a:r>
            <a:r>
              <a:rPr lang="en-US" altLang="ko-KR" dirty="0">
                <a:solidFill>
                  <a:schemeClr val="accent4"/>
                </a:solidFill>
              </a:rPr>
              <a:t>) Cm </a:t>
            </a:r>
            <a:r>
              <a:rPr lang="ko-KR" altLang="en-US" dirty="0">
                <a:solidFill>
                  <a:schemeClr val="accent4"/>
                </a:solidFill>
              </a:rPr>
              <a:t>화음이면 </a:t>
            </a:r>
            <a:r>
              <a:rPr lang="en-US" altLang="ko-KR" dirty="0">
                <a:solidFill>
                  <a:schemeClr val="accent2"/>
                </a:solidFill>
              </a:rPr>
              <a:t>C2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또는 </a:t>
            </a:r>
            <a:r>
              <a:rPr lang="en-US" altLang="ko-KR" dirty="0">
                <a:solidFill>
                  <a:schemeClr val="accent2"/>
                </a:solidFill>
              </a:rPr>
              <a:t>C3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음을 왼손 가장 낮은 음에 배치</a:t>
            </a:r>
            <a:endParaRPr lang="en-US" altLang="ko-KR" dirty="0">
              <a:solidFill>
                <a:schemeClr val="accent4"/>
              </a:solidFill>
            </a:endParaRP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예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 err="1">
                <a:solidFill>
                  <a:schemeClr val="accent4"/>
                </a:solidFill>
              </a:rPr>
              <a:t>도미솔</a:t>
            </a:r>
            <a:r>
              <a:rPr lang="ko-KR" altLang="en-US" dirty="0">
                <a:solidFill>
                  <a:schemeClr val="accent4"/>
                </a:solidFill>
              </a:rPr>
              <a:t> 화음이면 </a:t>
            </a:r>
            <a:r>
              <a:rPr lang="ko-KR" altLang="en-US" dirty="0">
                <a:solidFill>
                  <a:schemeClr val="accent2"/>
                </a:solidFill>
              </a:rPr>
              <a:t>도</a:t>
            </a:r>
            <a:r>
              <a:rPr lang="ko-KR" altLang="en-US" dirty="0">
                <a:solidFill>
                  <a:schemeClr val="accent4"/>
                </a:solidFill>
              </a:rPr>
              <a:t>에 해당하는 음을 왼손 가장 낮은 음에 배치</a:t>
            </a:r>
            <a:endParaRPr lang="en-US" altLang="ko-KR" dirty="0"/>
          </a:p>
          <a:p>
            <a:r>
              <a:rPr lang="ko-KR" altLang="en-US" dirty="0"/>
              <a:t>가장 낮은 음이 </a:t>
            </a:r>
            <a:r>
              <a:rPr lang="ko-KR" altLang="en-US" dirty="0" err="1"/>
              <a:t>근음이</a:t>
            </a:r>
            <a:r>
              <a:rPr lang="ko-KR" altLang="en-US" dirty="0"/>
              <a:t> 아닌 경우</a:t>
            </a:r>
            <a:r>
              <a:rPr lang="en-US" altLang="ko-KR" dirty="0"/>
              <a:t>,</a:t>
            </a:r>
            <a:r>
              <a:rPr lang="ko-KR" altLang="en-US" dirty="0"/>
              <a:t> 화음의 전위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(inversion)</a:t>
            </a:r>
            <a:r>
              <a:rPr lang="ko-KR" altLang="en-US" dirty="0"/>
              <a:t>가 일어났다고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이 경우 </a:t>
            </a:r>
            <a:r>
              <a:rPr lang="ko-KR" altLang="en-US" dirty="0" err="1">
                <a:solidFill>
                  <a:schemeClr val="accent1"/>
                </a:solidFill>
              </a:rPr>
              <a:t>근음이</a:t>
            </a:r>
            <a:r>
              <a:rPr lang="ko-KR" altLang="en-US" dirty="0">
                <a:solidFill>
                  <a:schemeClr val="accent1"/>
                </a:solidFill>
              </a:rPr>
              <a:t> 가장 낮은 음일 때보다 화음이 불안정하게 들립니다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>
                <a:latin typeface="+mn-ea"/>
              </a:rPr>
              <a:t>제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전위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solidFill>
                  <a:schemeClr val="accent4"/>
                </a:solidFill>
                <a:latin typeface="+mn-ea"/>
              </a:rPr>
              <a:t>미</a:t>
            </a:r>
            <a:r>
              <a:rPr lang="ko-KR" altLang="en-US" dirty="0" err="1">
                <a:latin typeface="+mn-ea"/>
              </a:rPr>
              <a:t>솔</a:t>
            </a:r>
            <a:r>
              <a:rPr lang="ko-KR" altLang="en-US" dirty="0" err="1">
                <a:solidFill>
                  <a:schemeClr val="accent2"/>
                </a:solidFill>
                <a:latin typeface="+mn-ea"/>
              </a:rPr>
              <a:t>도</a:t>
            </a:r>
            <a:r>
              <a:rPr lang="ko-KR" altLang="en-US" dirty="0">
                <a:latin typeface="+mn-ea"/>
              </a:rPr>
              <a:t> 화음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+mn-ea"/>
              </a:rPr>
              <a:t>도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가 </a:t>
            </a:r>
            <a:r>
              <a:rPr lang="ko-KR" altLang="en-US" dirty="0" err="1">
                <a:solidFill>
                  <a:schemeClr val="accent3"/>
                </a:solidFill>
                <a:latin typeface="+mn-ea"/>
              </a:rPr>
              <a:t>근음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+mn-ea"/>
              </a:rPr>
              <a:t>미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가 가장 낮은 음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)</a:t>
            </a:r>
          </a:p>
          <a:p>
            <a:pPr lvl="1"/>
            <a:r>
              <a:rPr lang="ko-KR" altLang="en-US" dirty="0">
                <a:latin typeface="+mn-ea"/>
              </a:rPr>
              <a:t>제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전위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solidFill>
                  <a:schemeClr val="accent4"/>
                </a:solidFill>
                <a:latin typeface="+mn-ea"/>
              </a:rPr>
              <a:t>솔</a:t>
            </a:r>
            <a:r>
              <a:rPr lang="ko-KR" altLang="en-US" dirty="0" err="1">
                <a:solidFill>
                  <a:schemeClr val="accent2"/>
                </a:solidFill>
                <a:latin typeface="+mn-ea"/>
              </a:rPr>
              <a:t>도</a:t>
            </a:r>
            <a:r>
              <a:rPr lang="ko-KR" altLang="en-US" dirty="0" err="1">
                <a:latin typeface="+mn-ea"/>
              </a:rPr>
              <a:t>미</a:t>
            </a:r>
            <a:r>
              <a:rPr lang="ko-KR" altLang="en-US" dirty="0">
                <a:latin typeface="+mn-ea"/>
              </a:rPr>
              <a:t> 화음 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+mn-ea"/>
              </a:rPr>
              <a:t>도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가 </a:t>
            </a:r>
            <a:r>
              <a:rPr lang="ko-KR" altLang="en-US" dirty="0" err="1">
                <a:solidFill>
                  <a:schemeClr val="accent3"/>
                </a:solidFill>
                <a:latin typeface="+mn-ea"/>
              </a:rPr>
              <a:t>근음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+mn-ea"/>
              </a:rPr>
              <a:t>솔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이 가장 낮은 음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)</a:t>
            </a:r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퀴즈</a:t>
            </a:r>
            <a:r>
              <a:rPr lang="en-US" altLang="ko-KR" dirty="0">
                <a:solidFill>
                  <a:schemeClr val="accent2"/>
                </a:solidFill>
              </a:rPr>
              <a:t>) </a:t>
            </a:r>
            <a:r>
              <a:rPr lang="en-US" altLang="ko-KR" dirty="0"/>
              <a:t>B</a:t>
            </a:r>
            <a:r>
              <a:rPr lang="en-US" altLang="ko-KR" dirty="0">
                <a:ea typeface="맑은 고딕" panose="020B0503020000020004" pitchFamily="34" charset="-127"/>
              </a:rPr>
              <a:t>♭, E♭, G </a:t>
            </a:r>
            <a:r>
              <a:rPr lang="ko-KR" altLang="en-US" dirty="0">
                <a:ea typeface="맑은 고딕" panose="020B0503020000020004" pitchFamily="34" charset="-127"/>
              </a:rPr>
              <a:t>화음이면 어떤 음이 </a:t>
            </a:r>
            <a:r>
              <a:rPr lang="ko-KR" altLang="en-US" dirty="0" err="1">
                <a:ea typeface="맑은 고딕" panose="020B0503020000020004" pitchFamily="34" charset="-127"/>
              </a:rPr>
              <a:t>근음일까요</a:t>
            </a:r>
            <a:r>
              <a:rPr lang="en-US" altLang="ko-KR" dirty="0">
                <a:ea typeface="맑은 고딕" panose="020B0503020000020004" pitchFamily="34" charset="-127"/>
              </a:rPr>
              <a:t>?</a:t>
            </a:r>
          </a:p>
          <a:p>
            <a:pPr lvl="1"/>
            <a:endParaRPr lang="en-US" altLang="ko-KR" dirty="0">
              <a:ea typeface="맑은 고딕" panose="020B0503020000020004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92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F4E17-2BCD-F208-5A97-F93A5CCF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 err="1"/>
              <a:t>근음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18C77-6FE7-A06E-BF69-4165DD68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왼손의 가장 낮은 음</a:t>
            </a:r>
            <a:r>
              <a:rPr lang="en-US" altLang="ko-KR" dirty="0">
                <a:solidFill>
                  <a:schemeClr val="accent6"/>
                </a:solidFill>
              </a:rPr>
              <a:t>(bass)</a:t>
            </a:r>
            <a:r>
              <a:rPr lang="ko-KR" altLang="en-US" dirty="0"/>
              <a:t>은 웬만하면 화음의 </a:t>
            </a:r>
            <a:r>
              <a:rPr lang="ko-KR" altLang="en-US" dirty="0" err="1"/>
              <a:t>근음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(root)</a:t>
            </a:r>
            <a:r>
              <a:rPr lang="ko-KR" altLang="en-US" dirty="0"/>
              <a:t>을 찍어줍시다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예</a:t>
            </a:r>
            <a:r>
              <a:rPr lang="en-US" altLang="ko-KR" dirty="0">
                <a:solidFill>
                  <a:schemeClr val="accent4"/>
                </a:solidFill>
              </a:rPr>
              <a:t>) Cm </a:t>
            </a:r>
            <a:r>
              <a:rPr lang="ko-KR" altLang="en-US" dirty="0">
                <a:solidFill>
                  <a:schemeClr val="accent4"/>
                </a:solidFill>
              </a:rPr>
              <a:t>화음이면 </a:t>
            </a:r>
            <a:r>
              <a:rPr lang="en-US" altLang="ko-KR" dirty="0">
                <a:solidFill>
                  <a:schemeClr val="accent2"/>
                </a:solidFill>
              </a:rPr>
              <a:t>C2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또는 </a:t>
            </a:r>
            <a:r>
              <a:rPr lang="en-US" altLang="ko-KR" dirty="0">
                <a:solidFill>
                  <a:schemeClr val="accent2"/>
                </a:solidFill>
              </a:rPr>
              <a:t>C3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음을 왼손 가장 낮은 음에 배치</a:t>
            </a:r>
            <a:endParaRPr lang="en-US" altLang="ko-KR" dirty="0">
              <a:solidFill>
                <a:schemeClr val="accent4"/>
              </a:solidFill>
            </a:endParaRP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예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 err="1">
                <a:solidFill>
                  <a:schemeClr val="accent4"/>
                </a:solidFill>
              </a:rPr>
              <a:t>도미솔</a:t>
            </a:r>
            <a:r>
              <a:rPr lang="ko-KR" altLang="en-US" dirty="0">
                <a:solidFill>
                  <a:schemeClr val="accent4"/>
                </a:solidFill>
              </a:rPr>
              <a:t> 화음이면 </a:t>
            </a:r>
            <a:r>
              <a:rPr lang="ko-KR" altLang="en-US" dirty="0">
                <a:solidFill>
                  <a:schemeClr val="accent2"/>
                </a:solidFill>
              </a:rPr>
              <a:t>도</a:t>
            </a:r>
            <a:r>
              <a:rPr lang="ko-KR" altLang="en-US" dirty="0">
                <a:solidFill>
                  <a:schemeClr val="accent4"/>
                </a:solidFill>
              </a:rPr>
              <a:t>에 해당하는 음을 왼손 가장 낮은 음에 배치</a:t>
            </a:r>
            <a:endParaRPr lang="en-US" altLang="ko-KR" dirty="0"/>
          </a:p>
          <a:p>
            <a:r>
              <a:rPr lang="ko-KR" altLang="en-US" dirty="0"/>
              <a:t>가장 낮은 음이 </a:t>
            </a:r>
            <a:r>
              <a:rPr lang="ko-KR" altLang="en-US" dirty="0" err="1"/>
              <a:t>근음이</a:t>
            </a:r>
            <a:r>
              <a:rPr lang="ko-KR" altLang="en-US" dirty="0"/>
              <a:t> 아닌 경우</a:t>
            </a:r>
            <a:r>
              <a:rPr lang="en-US" altLang="ko-KR" dirty="0"/>
              <a:t>,</a:t>
            </a:r>
            <a:r>
              <a:rPr lang="ko-KR" altLang="en-US" dirty="0"/>
              <a:t> 화음의 전위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(inversion)</a:t>
            </a:r>
            <a:r>
              <a:rPr lang="ko-KR" altLang="en-US" dirty="0"/>
              <a:t>가 일어났다고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이 경우 </a:t>
            </a:r>
            <a:r>
              <a:rPr lang="ko-KR" altLang="en-US" dirty="0" err="1">
                <a:solidFill>
                  <a:schemeClr val="accent1"/>
                </a:solidFill>
              </a:rPr>
              <a:t>근음이</a:t>
            </a:r>
            <a:r>
              <a:rPr lang="ko-KR" altLang="en-US" dirty="0">
                <a:solidFill>
                  <a:schemeClr val="accent1"/>
                </a:solidFill>
              </a:rPr>
              <a:t> 가장 낮은 음일 때보다 화음이 불안정하게 들립니다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>
                <a:latin typeface="+mn-ea"/>
              </a:rPr>
              <a:t>제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전위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solidFill>
                  <a:schemeClr val="accent4"/>
                </a:solidFill>
                <a:latin typeface="+mn-ea"/>
              </a:rPr>
              <a:t>미</a:t>
            </a:r>
            <a:r>
              <a:rPr lang="ko-KR" altLang="en-US" dirty="0" err="1">
                <a:latin typeface="+mn-ea"/>
              </a:rPr>
              <a:t>솔</a:t>
            </a:r>
            <a:r>
              <a:rPr lang="ko-KR" altLang="en-US" dirty="0" err="1">
                <a:solidFill>
                  <a:schemeClr val="accent2"/>
                </a:solidFill>
                <a:latin typeface="+mn-ea"/>
              </a:rPr>
              <a:t>도</a:t>
            </a:r>
            <a:r>
              <a:rPr lang="ko-KR" altLang="en-US" dirty="0">
                <a:latin typeface="+mn-ea"/>
              </a:rPr>
              <a:t> 화음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+mn-ea"/>
              </a:rPr>
              <a:t>도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가 </a:t>
            </a:r>
            <a:r>
              <a:rPr lang="ko-KR" altLang="en-US" dirty="0" err="1">
                <a:solidFill>
                  <a:schemeClr val="accent3"/>
                </a:solidFill>
                <a:latin typeface="+mn-ea"/>
              </a:rPr>
              <a:t>근음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+mn-ea"/>
              </a:rPr>
              <a:t>미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가 가장 낮은 음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)</a:t>
            </a:r>
          </a:p>
          <a:p>
            <a:pPr lvl="1"/>
            <a:r>
              <a:rPr lang="ko-KR" altLang="en-US" dirty="0">
                <a:latin typeface="+mn-ea"/>
              </a:rPr>
              <a:t>제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전위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solidFill>
                  <a:schemeClr val="accent4"/>
                </a:solidFill>
                <a:latin typeface="+mn-ea"/>
              </a:rPr>
              <a:t>솔</a:t>
            </a:r>
            <a:r>
              <a:rPr lang="ko-KR" altLang="en-US" dirty="0" err="1">
                <a:solidFill>
                  <a:schemeClr val="accent2"/>
                </a:solidFill>
                <a:latin typeface="+mn-ea"/>
              </a:rPr>
              <a:t>도</a:t>
            </a:r>
            <a:r>
              <a:rPr lang="ko-KR" altLang="en-US" dirty="0" err="1">
                <a:latin typeface="+mn-ea"/>
              </a:rPr>
              <a:t>미</a:t>
            </a:r>
            <a:r>
              <a:rPr lang="ko-KR" altLang="en-US" dirty="0">
                <a:latin typeface="+mn-ea"/>
              </a:rPr>
              <a:t> 화음 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+mn-ea"/>
              </a:rPr>
              <a:t>도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가 </a:t>
            </a:r>
            <a:r>
              <a:rPr lang="ko-KR" altLang="en-US" dirty="0" err="1">
                <a:solidFill>
                  <a:schemeClr val="accent3"/>
                </a:solidFill>
                <a:latin typeface="+mn-ea"/>
              </a:rPr>
              <a:t>근음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+mn-ea"/>
              </a:rPr>
              <a:t>솔</a:t>
            </a:r>
            <a:r>
              <a:rPr lang="ko-KR" altLang="en-US" dirty="0">
                <a:solidFill>
                  <a:schemeClr val="accent3"/>
                </a:solidFill>
                <a:latin typeface="+mn-ea"/>
              </a:rPr>
              <a:t>이 가장 낮은 음</a:t>
            </a:r>
            <a:r>
              <a:rPr lang="en-US" altLang="ko-KR" dirty="0">
                <a:solidFill>
                  <a:schemeClr val="accent3"/>
                </a:solidFill>
                <a:latin typeface="+mn-ea"/>
              </a:rPr>
              <a:t>)</a:t>
            </a:r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퀴즈</a:t>
            </a:r>
            <a:r>
              <a:rPr lang="en-US" altLang="ko-KR" dirty="0">
                <a:solidFill>
                  <a:schemeClr val="accent2"/>
                </a:solidFill>
              </a:rPr>
              <a:t>) </a:t>
            </a:r>
            <a:r>
              <a:rPr lang="en-US" altLang="ko-KR" dirty="0"/>
              <a:t>B</a:t>
            </a:r>
            <a:r>
              <a:rPr lang="en-US" altLang="ko-KR" dirty="0">
                <a:ea typeface="맑은 고딕" panose="020B0503020000020004" pitchFamily="34" charset="-127"/>
              </a:rPr>
              <a:t>♭, E♭, G </a:t>
            </a:r>
            <a:r>
              <a:rPr lang="ko-KR" altLang="en-US" dirty="0">
                <a:ea typeface="맑은 고딕" panose="020B0503020000020004" pitchFamily="34" charset="-127"/>
              </a:rPr>
              <a:t>화음이면 어떤 음이 </a:t>
            </a:r>
            <a:r>
              <a:rPr lang="ko-KR" altLang="en-US" dirty="0" err="1">
                <a:ea typeface="맑은 고딕" panose="020B0503020000020004" pitchFamily="34" charset="-127"/>
              </a:rPr>
              <a:t>근음일까요</a:t>
            </a:r>
            <a:r>
              <a:rPr lang="en-US" altLang="ko-KR" dirty="0">
                <a:ea typeface="맑은 고딕" panose="020B0503020000020004" pitchFamily="34" charset="-127"/>
              </a:rPr>
              <a:t>?</a:t>
            </a:r>
          </a:p>
          <a:p>
            <a:pPr lvl="1"/>
            <a:endParaRPr lang="en-US" altLang="ko-KR" dirty="0">
              <a:ea typeface="맑은 고딕" panose="020B05030200000200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4DB57-5490-02D0-BA71-ECC0877386FC}"/>
              </a:ext>
            </a:extLst>
          </p:cNvPr>
          <p:cNvSpPr txBox="1"/>
          <p:nvPr/>
        </p:nvSpPr>
        <p:spPr>
          <a:xfrm>
            <a:off x="1484554" y="5265003"/>
            <a:ext cx="7136931" cy="1200329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B♭, E♭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사이는 반음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개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/ E♭,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G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사이는 반음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개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/ G, B♭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사이는 반음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개</a:t>
            </a:r>
            <a:endParaRPr lang="en-US" altLang="ko-KR" sz="2400" dirty="0">
              <a:solidFill>
                <a:schemeClr val="tx1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r>
              <a:rPr lang="ko-KR" altLang="en-US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즉</a:t>
            </a:r>
            <a:r>
              <a:rPr lang="en-US" altLang="ko-KR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, E♭</a:t>
            </a:r>
            <a:r>
              <a:rPr lang="ko-KR" altLang="en-US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이 </a:t>
            </a:r>
            <a:r>
              <a:rPr lang="ko-KR" altLang="en-US" sz="2400" dirty="0" err="1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근음일</a:t>
            </a:r>
            <a:r>
              <a:rPr lang="ko-KR" altLang="en-US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때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반음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4-3-5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패턴으로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Major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화음에 해당합니다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화음명은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E♭.</a:t>
            </a:r>
          </a:p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여기서는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음인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B♭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이 가장 낮은 음이므로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E♭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화음의 제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2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전위입니다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87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슬래시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3FB10-78A9-8759-1321-0EA4F55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화음 기호를 잘 보면</a:t>
            </a:r>
            <a:r>
              <a:rPr lang="en-US" altLang="ko-KR" dirty="0"/>
              <a:t>, 5</a:t>
            </a:r>
            <a:r>
              <a:rPr lang="ko-KR" altLang="en-US" dirty="0"/>
              <a:t>마디에 </a:t>
            </a:r>
            <a:r>
              <a:rPr lang="en-US" altLang="ko-KR" dirty="0">
                <a:solidFill>
                  <a:schemeClr val="accent4"/>
                </a:solidFill>
              </a:rPr>
              <a:t>B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♭/F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라는 화음이 등장합니다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퀴즈</a:t>
            </a:r>
            <a:r>
              <a:rPr lang="en-US" altLang="ko-KR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 </a:t>
            </a:r>
            <a:r>
              <a:rPr lang="en-US" altLang="ko-KR" dirty="0">
                <a:solidFill>
                  <a:schemeClr val="accent4"/>
                </a:solidFill>
              </a:rPr>
              <a:t>B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♭/F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가 무슨 의미일까요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?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CBC364-8345-D393-2F7A-6806C5AE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28" y="2971800"/>
            <a:ext cx="7712108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2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슬래시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3FB10-78A9-8759-1321-0EA4F55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화음 기호를 잘 보면</a:t>
            </a:r>
            <a:r>
              <a:rPr lang="en-US" altLang="ko-KR" dirty="0"/>
              <a:t>, 5</a:t>
            </a:r>
            <a:r>
              <a:rPr lang="ko-KR" altLang="en-US" dirty="0"/>
              <a:t>마디에 </a:t>
            </a:r>
            <a:r>
              <a:rPr lang="en-US" altLang="ko-KR" dirty="0">
                <a:solidFill>
                  <a:schemeClr val="accent4"/>
                </a:solidFill>
              </a:rPr>
              <a:t>B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♭/F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라는 화음이 등장합니다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퀴즈</a:t>
            </a:r>
            <a:r>
              <a:rPr lang="en-US" altLang="ko-KR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 </a:t>
            </a:r>
            <a:r>
              <a:rPr lang="en-US" altLang="ko-KR" dirty="0">
                <a:solidFill>
                  <a:schemeClr val="accent4"/>
                </a:solidFill>
              </a:rPr>
              <a:t>B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♭/F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가 무슨 의미일까요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F6921-85D8-6255-8781-6613FEAA1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28" y="2971800"/>
            <a:ext cx="7712108" cy="256816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1B1D7649-439B-AF50-E146-1E22B75EC7E7}"/>
              </a:ext>
            </a:extLst>
          </p:cNvPr>
          <p:cNvSpPr/>
          <p:nvPr/>
        </p:nvSpPr>
        <p:spPr>
          <a:xfrm>
            <a:off x="2939142" y="5225143"/>
            <a:ext cx="158621" cy="406260"/>
          </a:xfrm>
          <a:prstGeom prst="upArrow">
            <a:avLst>
              <a:gd name="adj1" fmla="val 50000"/>
              <a:gd name="adj2" fmla="val 101242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82706-7E4A-3F55-586E-979F3CFACC2D}"/>
              </a:ext>
            </a:extLst>
          </p:cNvPr>
          <p:cNvSpPr txBox="1"/>
          <p:nvPr/>
        </p:nvSpPr>
        <p:spPr>
          <a:xfrm>
            <a:off x="1502828" y="5726222"/>
            <a:ext cx="9975980" cy="83099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화음은 </a:t>
            </a:r>
            <a:r>
              <a:rPr lang="en-US" altLang="ko-KR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B♭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(B♭, D, F)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화음을 연주하고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가장 낮은 베이스 음은 </a:t>
            </a:r>
            <a:r>
              <a:rPr lang="en-US" altLang="ko-KR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F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음을 연주하라는 의미입니다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</a:p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화음이 바뀌는 순간인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마디 세 번째 박에서 동시에 울리는 음 중 가장 낮은 베이스 음이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B♭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이 아니라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F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이기 때문입니다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87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55097C4-9E86-2BCD-5577-054A3785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일화 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6625CD5-2D45-32CC-1BB7-DD04158E8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그믐달</a:t>
            </a:r>
            <a:r>
              <a:rPr lang="en-US" altLang="ko-KR" dirty="0"/>
              <a:t>” (2022)</a:t>
            </a:r>
            <a:r>
              <a:rPr lang="ko-KR" altLang="en-US" dirty="0"/>
              <a:t>은 제가 만든 네 번째 가창 곡입니다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당시 원곡은 목소리</a:t>
            </a:r>
            <a:r>
              <a:rPr lang="en-US" altLang="ko-KR" dirty="0"/>
              <a:t>, </a:t>
            </a:r>
            <a:r>
              <a:rPr lang="ko-KR" altLang="en-US" dirty="0"/>
              <a:t>피아노 반주</a:t>
            </a:r>
            <a:r>
              <a:rPr lang="en-US" altLang="ko-KR" dirty="0"/>
              <a:t>, </a:t>
            </a:r>
            <a:r>
              <a:rPr lang="ko-KR" altLang="en-US" dirty="0"/>
              <a:t>패드 화음으로 구성되어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가사도 직접 작사하였습니다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그러나 음원으로 녹음하지는 않았습니다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최근에 이 곡을 </a:t>
            </a:r>
            <a:r>
              <a:rPr lang="en-US" altLang="ko-KR" dirty="0"/>
              <a:t>9</a:t>
            </a:r>
            <a:r>
              <a:rPr lang="ko-KR" altLang="en-US" dirty="0"/>
              <a:t>월에 있을 합창 공연의 솔로 무대에서 불러보고 싶어서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실제 피아노 반주자가 칠 수 있는 형태로 편곡하는 작업을 시작했습니다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패드 화음을 빼고 피아노만으로 반주를 구성했습니다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그러나 </a:t>
            </a:r>
            <a:r>
              <a:rPr lang="ko-KR" altLang="en-US" dirty="0">
                <a:solidFill>
                  <a:schemeClr val="accent1"/>
                </a:solidFill>
              </a:rPr>
              <a:t>저는 피아노를 치는 사람이 아니기 때문에 </a:t>
            </a:r>
            <a:r>
              <a:rPr lang="ko-KR" altLang="en-US" dirty="0"/>
              <a:t>반주자 친화적인 악보를 작성하는 법을 몰랐습니다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마지막으로 피아노를 배운 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20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년이 넘었습니다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281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슬래시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3FB10-78A9-8759-1321-0EA4F55DB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48325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B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♭/F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와 같은 </a:t>
            </a:r>
            <a:r>
              <a:rPr lang="ko-KR" altLang="en-US" dirty="0"/>
              <a:t>화음 표기를 </a:t>
            </a:r>
            <a:r>
              <a:rPr lang="ko-KR" altLang="en-US" dirty="0">
                <a:solidFill>
                  <a:schemeClr val="accent3"/>
                </a:solidFill>
              </a:rPr>
              <a:t>슬래시 코드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분수 화음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chemeClr val="accent4"/>
                </a:solidFill>
              </a:rPr>
              <a:t>B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♭/F 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에서 </a:t>
            </a:r>
            <a:r>
              <a:rPr lang="en-US" altLang="ko-KR" dirty="0">
                <a:solidFill>
                  <a:schemeClr val="accent4"/>
                </a:solidFill>
              </a:rPr>
              <a:t>B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은 화음 이름이고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F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는 베이스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음입니다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만약 베이스 음이 화음의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구성음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중 하나라면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b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이를 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자리바꿈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코드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라고 부릅니다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만약 베이스 음이 화음의 구성음에 속하지 않는 음이라면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b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이를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하이브리드 코드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라고 부릅니다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lvl="1"/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	: 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베이스가 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인 기본 화음</a:t>
            </a:r>
            <a:endParaRPr lang="en-US" altLang="ko-KR" dirty="0">
              <a:solidFill>
                <a:schemeClr val="accent3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C/E	: 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베이스가 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E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인 제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전위 화음</a:t>
            </a:r>
            <a:endParaRPr lang="en-US" altLang="ko-KR" dirty="0">
              <a:solidFill>
                <a:schemeClr val="accent3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C/G	: 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베이스가 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G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인 제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전위 화음</a:t>
            </a:r>
            <a:endParaRPr lang="en-US" altLang="ko-KR" dirty="0">
              <a:solidFill>
                <a:schemeClr val="accent3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F/G	: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베이스가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G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인 하이브리드 화음</a:t>
            </a:r>
            <a:endParaRPr lang="en-US" altLang="ko-KR" dirty="0">
              <a:solidFill>
                <a:schemeClr val="accent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하이브리드 화음은 긴장을 줍니다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8D4E9F-CE55-55D5-D726-0C1C0A56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708" y="4336482"/>
            <a:ext cx="5418290" cy="1729890"/>
          </a:xfrm>
          <a:prstGeom prst="rect">
            <a:avLst/>
          </a:prstGeom>
        </p:spPr>
      </p:pic>
      <p:pic>
        <p:nvPicPr>
          <p:cNvPr id="14" name="슬래시 코드">
            <a:hlinkClick r:id="" action="ppaction://media"/>
            <a:extLst>
              <a:ext uri="{FF2B5EF4-FFF2-40B4-BE49-F238E27FC236}">
                <a16:creationId xmlns:a16="http://schemas.microsoft.com/office/drawing/2014/main" id="{86052A6C-303E-37FC-12FB-621E7A8EF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72189" y="35893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3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82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슬래시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3FB10-78A9-8759-1321-0EA4F55DB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268755"/>
          </a:xfrm>
        </p:spPr>
        <p:txBody>
          <a:bodyPr>
            <a:normAutofit/>
          </a:bodyPr>
          <a:lstStyle/>
          <a:p>
            <a:r>
              <a:rPr lang="ko-KR" altLang="en-US" dirty="0"/>
              <a:t>왼손의 가장 낮은 음이 정해져 있다면 오른손 화음은 어떻게 전위해도</a:t>
            </a:r>
            <a:br>
              <a:rPr lang="en-US" altLang="ko-KR" dirty="0"/>
            </a:br>
            <a:r>
              <a:rPr lang="ko-KR" altLang="en-US" dirty="0"/>
              <a:t>괜찮습니다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아래 화음들은 모두 같은 </a:t>
            </a:r>
            <a:r>
              <a:rPr lang="en-US" altLang="ko-KR" dirty="0">
                <a:solidFill>
                  <a:schemeClr val="accent4"/>
                </a:solidFill>
              </a:rPr>
              <a:t>C/G</a:t>
            </a:r>
            <a:r>
              <a:rPr lang="ko-KR" altLang="en-US" dirty="0"/>
              <a:t>로 표기됩니다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E85FC6-69F9-F7B0-5249-B890B718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66" y="3150712"/>
            <a:ext cx="5151566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9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1E87A83-9D06-9569-BF7C-CCAAD27715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183" y="407731"/>
            <a:ext cx="6456783" cy="1356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6A9D2C-DE8C-7526-7970-57C1A1735A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053" y="1887978"/>
            <a:ext cx="6627914" cy="155706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5A4CE1-593F-3050-C5BA-8850917A1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183" y="5170738"/>
            <a:ext cx="6456783" cy="1301877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1" name="그믐달 1안 1-4">
            <a:hlinkClick r:id="" action="ppaction://media"/>
            <a:extLst>
              <a:ext uri="{FF2B5EF4-FFF2-40B4-BE49-F238E27FC236}">
                <a16:creationId xmlns:a16="http://schemas.microsoft.com/office/drawing/2014/main" id="{29A7933B-EF14-83A3-0A9F-94D9B3785C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434922" y="482390"/>
            <a:ext cx="487363" cy="487363"/>
          </a:xfrm>
          <a:prstGeom prst="rect">
            <a:avLst/>
          </a:prstGeom>
        </p:spPr>
      </p:pic>
      <p:pic>
        <p:nvPicPr>
          <p:cNvPr id="12" name="그믐달 2안 1-4">
            <a:hlinkClick r:id="" action="ppaction://media"/>
            <a:extLst>
              <a:ext uri="{FF2B5EF4-FFF2-40B4-BE49-F238E27FC236}">
                <a16:creationId xmlns:a16="http://schemas.microsoft.com/office/drawing/2014/main" id="{C7CF49F7-9680-B11D-A335-00F5E8E83A8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431043" y="2076624"/>
            <a:ext cx="487363" cy="487363"/>
          </a:xfrm>
          <a:prstGeom prst="rect">
            <a:avLst/>
          </a:prstGeom>
        </p:spPr>
      </p:pic>
      <p:pic>
        <p:nvPicPr>
          <p:cNvPr id="13" name="그믐달 4안 1-4">
            <a:hlinkClick r:id="" action="ppaction://media"/>
            <a:extLst>
              <a:ext uri="{FF2B5EF4-FFF2-40B4-BE49-F238E27FC236}">
                <a16:creationId xmlns:a16="http://schemas.microsoft.com/office/drawing/2014/main" id="{91FD9C8F-DAAE-60BF-9F8C-278E2DE58C5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431039" y="5270190"/>
            <a:ext cx="487363" cy="487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4AFF93-3123-A70A-339A-651DE45EBF00}"/>
              </a:ext>
            </a:extLst>
          </p:cNvPr>
          <p:cNvSpPr txBox="1"/>
          <p:nvPr/>
        </p:nvSpPr>
        <p:spPr>
          <a:xfrm>
            <a:off x="7290941" y="1189537"/>
            <a:ext cx="77532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698A4-7BC7-1060-A9DC-62289828237B}"/>
              </a:ext>
            </a:extLst>
          </p:cNvPr>
          <p:cNvSpPr txBox="1"/>
          <p:nvPr/>
        </p:nvSpPr>
        <p:spPr>
          <a:xfrm>
            <a:off x="7287062" y="2769094"/>
            <a:ext cx="77532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2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90FDAC-F1DA-C057-2070-53DC42318DAD}"/>
              </a:ext>
            </a:extLst>
          </p:cNvPr>
          <p:cNvSpPr txBox="1"/>
          <p:nvPr/>
        </p:nvSpPr>
        <p:spPr>
          <a:xfrm>
            <a:off x="7287060" y="5910444"/>
            <a:ext cx="77532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87686F-28FF-25B3-5D97-F759B9BFFD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183" y="3616894"/>
            <a:ext cx="6456783" cy="13402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그믐달 3안 1-4">
            <a:hlinkClick r:id="" action="ppaction://media"/>
            <a:extLst>
              <a:ext uri="{FF2B5EF4-FFF2-40B4-BE49-F238E27FC236}">
                <a16:creationId xmlns:a16="http://schemas.microsoft.com/office/drawing/2014/main" id="{CD0C4433-9E4E-35AF-87A8-7F6DA0C0B88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431041" y="3705806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90B98-52DA-1AAB-6323-4A1F8B534019}"/>
              </a:ext>
            </a:extLst>
          </p:cNvPr>
          <p:cNvSpPr txBox="1"/>
          <p:nvPr/>
        </p:nvSpPr>
        <p:spPr>
          <a:xfrm>
            <a:off x="7287060" y="4339769"/>
            <a:ext cx="77532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90185-DC51-E1A2-4015-0C9F2AD6736F}"/>
              </a:ext>
            </a:extLst>
          </p:cNvPr>
          <p:cNvSpPr txBox="1"/>
          <p:nvPr/>
        </p:nvSpPr>
        <p:spPr>
          <a:xfrm>
            <a:off x="8317149" y="670686"/>
            <a:ext cx="3466289" cy="83099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왼손과 오른손의 옥타브 차이가 너무 많이 나서 듣기에 그렇게 좋지 않습니다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C7B51-4A23-887A-C17B-33F66A321321}"/>
              </a:ext>
            </a:extLst>
          </p:cNvPr>
          <p:cNvSpPr txBox="1"/>
          <p:nvPr/>
        </p:nvSpPr>
        <p:spPr>
          <a:xfrm>
            <a:off x="8317148" y="2251009"/>
            <a:ext cx="3466289" cy="83099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가창 없는 전주 구간임에도 불구하고 멜로디가 사라진 느낌입니다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FCBBD-41CF-207D-CA18-20F95A6037C7}"/>
              </a:ext>
            </a:extLst>
          </p:cNvPr>
          <p:cNvSpPr txBox="1"/>
          <p:nvPr/>
        </p:nvSpPr>
        <p:spPr>
          <a:xfrm>
            <a:off x="8317147" y="3871501"/>
            <a:ext cx="3466289" cy="83099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안에 비해 듣기 좋지만 왼손 화음을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도씩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쌓아 아주 깔끔하지는 않습니다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F50CB9-5F22-0FF8-C607-F4F84732BEA4}"/>
              </a:ext>
            </a:extLst>
          </p:cNvPr>
          <p:cNvSpPr txBox="1"/>
          <p:nvPr/>
        </p:nvSpPr>
        <p:spPr>
          <a:xfrm>
            <a:off x="8317146" y="5406177"/>
            <a:ext cx="3466289" cy="83099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 화음을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도 이상 벌어지게 하여</a:t>
            </a:r>
            <a:b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낮은 소리의 충돌을 최소화하였습니다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BF6C66B1-E35D-56A8-1E58-53372BABC977}"/>
              </a:ext>
            </a:extLst>
          </p:cNvPr>
          <p:cNvSpPr/>
          <p:nvPr/>
        </p:nvSpPr>
        <p:spPr>
          <a:xfrm>
            <a:off x="8489876" y="1645513"/>
            <a:ext cx="487363" cy="461665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C197F1-A394-B174-A6D3-9777B0DA4CB2}"/>
              </a:ext>
            </a:extLst>
          </p:cNvPr>
          <p:cNvSpPr txBox="1"/>
          <p:nvPr/>
        </p:nvSpPr>
        <p:spPr>
          <a:xfrm>
            <a:off x="9168813" y="1691680"/>
            <a:ext cx="2510004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왼손에 </a:t>
            </a:r>
            <a:r>
              <a:rPr lang="ko-KR" altLang="en-US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아르페지오</a:t>
            </a:r>
            <a:r>
              <a:rPr lang="en-US" altLang="ko-KR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오른손에 화음 배치</a:t>
            </a:r>
            <a:endParaRPr lang="ko-KR" altLang="en-US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EC8A3A7E-4566-1FF0-FF59-8334152003C1}"/>
              </a:ext>
            </a:extLst>
          </p:cNvPr>
          <p:cNvSpPr/>
          <p:nvPr/>
        </p:nvSpPr>
        <p:spPr>
          <a:xfrm>
            <a:off x="8489876" y="3225836"/>
            <a:ext cx="487363" cy="461665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89FD43-E166-C870-A38B-0BBC45C00018}"/>
              </a:ext>
            </a:extLst>
          </p:cNvPr>
          <p:cNvSpPr txBox="1"/>
          <p:nvPr/>
        </p:nvSpPr>
        <p:spPr>
          <a:xfrm>
            <a:off x="9168813" y="3272003"/>
            <a:ext cx="2510004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오른손에 멜로디 배치</a:t>
            </a:r>
            <a:r>
              <a:rPr lang="en-US" altLang="ko-KR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 음 높게</a:t>
            </a:r>
            <a:endParaRPr lang="ko-KR" altLang="en-US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5DD2AC0E-1386-4CBF-EEDA-D2D8F0720FC8}"/>
              </a:ext>
            </a:extLst>
          </p:cNvPr>
          <p:cNvSpPr/>
          <p:nvPr/>
        </p:nvSpPr>
        <p:spPr>
          <a:xfrm>
            <a:off x="8489876" y="4820961"/>
            <a:ext cx="487363" cy="461665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7A1C0F-E196-37CE-96FF-A8AAC7FD7B8B}"/>
              </a:ext>
            </a:extLst>
          </p:cNvPr>
          <p:cNvSpPr txBox="1"/>
          <p:nvPr/>
        </p:nvSpPr>
        <p:spPr>
          <a:xfrm>
            <a:off x="9168813" y="4867128"/>
            <a:ext cx="2510004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 화음의 </a:t>
            </a:r>
            <a:r>
              <a:rPr lang="en-US" altLang="ko-KR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 제거</a:t>
            </a:r>
            <a:endParaRPr lang="ko-KR" altLang="en-US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17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47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46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45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왼손 화음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3FB10-78A9-8759-1321-0EA4F55DB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268755"/>
          </a:xfrm>
        </p:spPr>
        <p:txBody>
          <a:bodyPr>
            <a:normAutofit/>
          </a:bodyPr>
          <a:lstStyle/>
          <a:p>
            <a:r>
              <a:rPr lang="ko-KR" altLang="en-US" dirty="0"/>
              <a:t>왼손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낮은음자리표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에 화음을 넣는 경우</a:t>
            </a:r>
            <a:r>
              <a:rPr lang="en-US" altLang="ko-KR" dirty="0"/>
              <a:t>, 3</a:t>
            </a:r>
            <a:r>
              <a:rPr lang="ko-KR" altLang="en-US" dirty="0"/>
              <a:t>도 음정은 잘 넣지 않습니다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도 음정으로 음을 배치하는 것이 좋습니다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음 높이가 서로 가까우면서 낮은 두 음을 동시에 치면 </a:t>
            </a:r>
            <a:r>
              <a:rPr lang="ko-KR" altLang="en-US" dirty="0" err="1">
                <a:solidFill>
                  <a:schemeClr val="accent1"/>
                </a:solidFill>
              </a:rPr>
              <a:t>지직거림이</a:t>
            </a:r>
            <a:r>
              <a:rPr lang="ko-KR" altLang="en-US" dirty="0">
                <a:solidFill>
                  <a:schemeClr val="accent1"/>
                </a:solidFill>
              </a:rPr>
              <a:t> 심해 듣기에 좋지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않습니다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7ADF2F-F94D-4742-09F6-F3DC2D025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83" y="5170738"/>
            <a:ext cx="6456783" cy="1301877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" name="그믐달 4안 1-4">
            <a:hlinkClick r:id="" action="ppaction://media"/>
            <a:extLst>
              <a:ext uri="{FF2B5EF4-FFF2-40B4-BE49-F238E27FC236}">
                <a16:creationId xmlns:a16="http://schemas.microsoft.com/office/drawing/2014/main" id="{D0E8947D-1AC1-5BB0-A650-43B5BBEA8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31039" y="5270190"/>
            <a:ext cx="487363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0856E-FA78-B33C-B17D-2B85DE7654F0}"/>
              </a:ext>
            </a:extLst>
          </p:cNvPr>
          <p:cNvSpPr txBox="1"/>
          <p:nvPr/>
        </p:nvSpPr>
        <p:spPr>
          <a:xfrm>
            <a:off x="7287060" y="5910444"/>
            <a:ext cx="77532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A57624-E4B8-36AE-9AA9-B5EF3FA7C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183" y="3616894"/>
            <a:ext cx="6456783" cy="13402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그믐달 3안 1-4">
            <a:hlinkClick r:id="" action="ppaction://media"/>
            <a:extLst>
              <a:ext uri="{FF2B5EF4-FFF2-40B4-BE49-F238E27FC236}">
                <a16:creationId xmlns:a16="http://schemas.microsoft.com/office/drawing/2014/main" id="{0FDCBAD9-46E2-AA0A-F64E-4C83E1B6573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31041" y="3705806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0FC67C-E16F-301F-086C-A71A3A48F352}"/>
              </a:ext>
            </a:extLst>
          </p:cNvPr>
          <p:cNvSpPr txBox="1"/>
          <p:nvPr/>
        </p:nvSpPr>
        <p:spPr>
          <a:xfrm>
            <a:off x="7287060" y="4339769"/>
            <a:ext cx="77532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724E5-7D88-3460-05FF-3E8D5D7A4BFE}"/>
              </a:ext>
            </a:extLst>
          </p:cNvPr>
          <p:cNvSpPr txBox="1"/>
          <p:nvPr/>
        </p:nvSpPr>
        <p:spPr>
          <a:xfrm>
            <a:off x="8317147" y="3871501"/>
            <a:ext cx="3466289" cy="83099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안에 비해 듣기 좋지만 왼손 화음을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도씩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쌓아 아주 깔끔하지는 않습니다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1B0D6-A671-05E0-27F7-68DE96DD49FE}"/>
              </a:ext>
            </a:extLst>
          </p:cNvPr>
          <p:cNvSpPr txBox="1"/>
          <p:nvPr/>
        </p:nvSpPr>
        <p:spPr>
          <a:xfrm>
            <a:off x="8317146" y="5406177"/>
            <a:ext cx="3466289" cy="83099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 화음을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도 이상 벌어지게 하여</a:t>
            </a:r>
            <a:b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낮은 소리의 충돌을 최소화하였습니다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9AE2325-A2F6-7257-D46F-F864FD2916FD}"/>
              </a:ext>
            </a:extLst>
          </p:cNvPr>
          <p:cNvSpPr/>
          <p:nvPr/>
        </p:nvSpPr>
        <p:spPr>
          <a:xfrm>
            <a:off x="8489876" y="4820961"/>
            <a:ext cx="487363" cy="461665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33120-6975-A2D2-DBF2-2D4E034AB6A5}"/>
              </a:ext>
            </a:extLst>
          </p:cNvPr>
          <p:cNvSpPr txBox="1"/>
          <p:nvPr/>
        </p:nvSpPr>
        <p:spPr>
          <a:xfrm>
            <a:off x="9168813" y="4867128"/>
            <a:ext cx="2510004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왼손 화음의 </a:t>
            </a:r>
            <a:r>
              <a:rPr lang="en-US" altLang="ko-KR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 제거</a:t>
            </a:r>
            <a:endParaRPr lang="ko-KR" altLang="en-US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전위의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3FB10-78A9-8759-1321-0EA4F55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퀴즈</a:t>
            </a:r>
            <a:r>
              <a:rPr lang="en-US" altLang="ko-KR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아래 악보의 오른손 반주에서 각 화음의 전위는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의도된 것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입니다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lvl="1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무엇을 의도하고 저런 형태의 전위를 사용한 것일까요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128F42-7CB9-DBE1-5CCA-0AE1155F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28" y="2971800"/>
            <a:ext cx="7712108" cy="25681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C38DFB8-2640-C806-E99A-D7C99F9C386F}"/>
              </a:ext>
            </a:extLst>
          </p:cNvPr>
          <p:cNvSpPr/>
          <p:nvPr/>
        </p:nvSpPr>
        <p:spPr>
          <a:xfrm>
            <a:off x="2257045" y="4076700"/>
            <a:ext cx="1798587" cy="6755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F5A2B0-58C5-A1CF-D5EA-F9AD0EC9F594}"/>
              </a:ext>
            </a:extLst>
          </p:cNvPr>
          <p:cNvSpPr/>
          <p:nvPr/>
        </p:nvSpPr>
        <p:spPr>
          <a:xfrm>
            <a:off x="4539726" y="4023361"/>
            <a:ext cx="2033195" cy="7718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0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순차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3FB10-78A9-8759-1321-0EA4F55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600" b="1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중요</a:t>
            </a:r>
            <a:r>
              <a:rPr lang="en-US" altLang="ko-KR" sz="3600" b="1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!!!</a:t>
            </a: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반주의 각 순간에서 가장 낮은 음만 딴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단선율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멜로디와 가장 높은 음만 딴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단선율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멜로디를 각각 만들어 들어보세요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!</a:t>
            </a:r>
          </a:p>
          <a:p>
            <a:pPr lvl="1"/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 </a:t>
            </a:r>
            <a:r>
              <a:rPr lang="ko-KR" altLang="en-US" dirty="0" err="1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단선율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멜로디들이 듣기에 부자연스러운 음 점프가 있다면 곡의 퀄리티가</a:t>
            </a:r>
            <a:b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낮아집니다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화음을 구성하는 음들을 성부 단위로 해체하여 단선율로 재편성해도 각각이</a:t>
            </a:r>
            <a:br>
              <a:rPr lang="en-US" altLang="ko-KR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‘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멜로디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’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로서 기능할 수 있다면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다성음악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곡의 완성도가 올라갑니다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가장 낮은 음의 단선율과 가장 높은 음의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단선율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각각이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순차적 상행 진행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또는 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순차적 하행 진행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을 따르도록 고치면 훨씬 부드러워집니다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lvl="1"/>
            <a:r>
              <a:rPr lang="ko-KR" altLang="en-US" b="1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이를 목표로 두고 화음의 전위를 선택합니다</a:t>
            </a:r>
            <a:r>
              <a:rPr lang="en-US" altLang="ko-KR" b="1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978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순차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3FB10-78A9-8759-1321-0EA4F55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34" charset="-127"/>
              </a:rPr>
              <a:t>“</a:t>
            </a:r>
            <a:r>
              <a:rPr lang="ko-KR" altLang="en-US" dirty="0">
                <a:latin typeface="맑은 고딕" panose="020B0503020000020004" pitchFamily="34" charset="-127"/>
              </a:rPr>
              <a:t>그믐달</a:t>
            </a:r>
            <a:r>
              <a:rPr lang="en-US" altLang="ko-KR" dirty="0">
                <a:latin typeface="맑은 고딕" panose="020B0503020000020004" pitchFamily="34" charset="-127"/>
              </a:rPr>
              <a:t>” 4</a:t>
            </a:r>
            <a:r>
              <a:rPr lang="ko-KR" altLang="en-US" dirty="0">
                <a:latin typeface="맑은 고딕" panose="020B0503020000020004" pitchFamily="34" charset="-127"/>
              </a:rPr>
              <a:t>안의 </a:t>
            </a:r>
            <a:r>
              <a:rPr lang="en-US" altLang="ko-KR" dirty="0">
                <a:latin typeface="맑은 고딕" panose="020B0503020000020004" pitchFamily="34" charset="-127"/>
              </a:rPr>
              <a:t>5-8</a:t>
            </a:r>
            <a:r>
              <a:rPr lang="ko-KR" altLang="en-US" dirty="0">
                <a:latin typeface="맑은 고딕" panose="020B0503020000020004" pitchFamily="34" charset="-127"/>
              </a:rPr>
              <a:t>마디 오른손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반주에서 높은 음만 따서 만든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단선율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오른손 반주에서 낮은 음만 따서 만든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단선율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dirty="0">
                <a:latin typeface="맑은 고딕" panose="020B0503020000020004" pitchFamily="34" charset="-127"/>
              </a:rPr>
              <a:t>원래 오른손 반주</a:t>
            </a:r>
            <a:endParaRPr lang="en-US" altLang="ko-KR" dirty="0">
              <a:latin typeface="맑은 고딕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088925-8833-9320-7879-8041D824A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930" y="5548486"/>
            <a:ext cx="4618064" cy="487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CA436-1BCD-D381-E58C-17B83900FD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436" y="2613657"/>
            <a:ext cx="4462663" cy="593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3EB9A-79B0-0C9D-D7F7-94DE9C7AB7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3436" y="3980122"/>
            <a:ext cx="4462664" cy="565854"/>
          </a:xfrm>
          <a:prstGeom prst="rect">
            <a:avLst/>
          </a:prstGeom>
        </p:spPr>
      </p:pic>
      <p:pic>
        <p:nvPicPr>
          <p:cNvPr id="12" name="그믐달 반주 단선율 5-8">
            <a:hlinkClick r:id="" action="ppaction://media"/>
            <a:extLst>
              <a:ext uri="{FF2B5EF4-FFF2-40B4-BE49-F238E27FC236}">
                <a16:creationId xmlns:a16="http://schemas.microsoft.com/office/drawing/2014/main" id="{788E6E24-BF92-9A89-E67E-537582A9B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79435" y="2666526"/>
            <a:ext cx="487363" cy="487363"/>
          </a:xfrm>
          <a:prstGeom prst="rect">
            <a:avLst/>
          </a:prstGeom>
        </p:spPr>
      </p:pic>
      <p:pic>
        <p:nvPicPr>
          <p:cNvPr id="13" name="그믐달 반주 단선율2 5-8">
            <a:hlinkClick r:id="" action="ppaction://media"/>
            <a:extLst>
              <a:ext uri="{FF2B5EF4-FFF2-40B4-BE49-F238E27FC236}">
                <a16:creationId xmlns:a16="http://schemas.microsoft.com/office/drawing/2014/main" id="{C7B02535-D7A8-111A-EAE6-5BFE847F478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79434" y="4019367"/>
            <a:ext cx="487363" cy="487363"/>
          </a:xfrm>
          <a:prstGeom prst="rect">
            <a:avLst/>
          </a:prstGeom>
        </p:spPr>
      </p:pic>
      <p:pic>
        <p:nvPicPr>
          <p:cNvPr id="14" name="그믐달 반주 화음 5-8">
            <a:hlinkClick r:id="" action="ppaction://media"/>
            <a:extLst>
              <a:ext uri="{FF2B5EF4-FFF2-40B4-BE49-F238E27FC236}">
                <a16:creationId xmlns:a16="http://schemas.microsoft.com/office/drawing/2014/main" id="{92C30913-AEF1-5F77-0E60-D23AD222C6D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79434" y="5548486"/>
            <a:ext cx="487363" cy="4873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80871E-81A6-F90E-E7C5-A84ED7EF1C0E}"/>
              </a:ext>
            </a:extLst>
          </p:cNvPr>
          <p:cNvSpPr txBox="1"/>
          <p:nvPr/>
        </p:nvSpPr>
        <p:spPr>
          <a:xfrm>
            <a:off x="7442206" y="2666526"/>
            <a:ext cx="4132367" cy="46166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큰 점프가 없고 자연스럽게 연결됩니다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FDBBD-E440-C8B2-5F18-E3290CDC91D4}"/>
              </a:ext>
            </a:extLst>
          </p:cNvPr>
          <p:cNvSpPr txBox="1"/>
          <p:nvPr/>
        </p:nvSpPr>
        <p:spPr>
          <a:xfrm>
            <a:off x="7442206" y="3568876"/>
            <a:ext cx="4132367" cy="1200329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8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분음표를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제외하면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2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분음표끼리는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자연스럽게 연결됩니다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특히 앞의 두 마디에서 </a:t>
            </a:r>
            <a:r>
              <a:rPr lang="ko-KR" altLang="en-US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순차적 하행 진행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을 사용합니다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E46285-A925-A75B-D6D7-A0A4BB56FAA5}"/>
              </a:ext>
            </a:extLst>
          </p:cNvPr>
          <p:cNvSpPr txBox="1"/>
          <p:nvPr/>
        </p:nvSpPr>
        <p:spPr>
          <a:xfrm>
            <a:off x="7442206" y="5376668"/>
            <a:ext cx="4132367" cy="83099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위의 단선율들과 하행 진행이 화음 속에서도</a:t>
            </a:r>
            <a:b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잘 들립니다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424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7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8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EDDE957-91BE-09B9-7665-5B90A6124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99" y="263377"/>
            <a:ext cx="10819873" cy="3058321"/>
          </a:xfrm>
          <a:prstGeom prst="rect">
            <a:avLst/>
          </a:prstGeom>
        </p:spPr>
      </p:pic>
      <p:pic>
        <p:nvPicPr>
          <p:cNvPr id="9" name="journey_chord">
            <a:hlinkClick r:id="" action="ppaction://media"/>
            <a:extLst>
              <a:ext uri="{FF2B5EF4-FFF2-40B4-BE49-F238E27FC236}">
                <a16:creationId xmlns:a16="http://schemas.microsoft.com/office/drawing/2014/main" id="{2C5BAEF7-145E-162A-C99F-5133F0A230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5614" y="5318936"/>
            <a:ext cx="487363" cy="487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AC8DAC-3362-A0DD-00A0-F8E2F7215BA7}"/>
              </a:ext>
            </a:extLst>
          </p:cNvPr>
          <p:cNvSpPr txBox="1"/>
          <p:nvPr/>
        </p:nvSpPr>
        <p:spPr>
          <a:xfrm>
            <a:off x="1211893" y="3415005"/>
            <a:ext cx="57972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</a:p>
          <a:p>
            <a:pPr algn="ctr"/>
            <a:r>
              <a:rPr lang="en-US" altLang="ko-KR" dirty="0"/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B5E36-84D2-B55C-A3A6-671693E13FB3}"/>
              </a:ext>
            </a:extLst>
          </p:cNvPr>
          <p:cNvSpPr txBox="1"/>
          <p:nvPr/>
        </p:nvSpPr>
        <p:spPr>
          <a:xfrm>
            <a:off x="2160038" y="3415005"/>
            <a:ext cx="57972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</a:t>
            </a:r>
          </a:p>
          <a:p>
            <a:pPr algn="ctr"/>
            <a:r>
              <a:rPr lang="en-US" altLang="ko-KR" dirty="0"/>
              <a:t>B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56AEB-FF9A-71E0-1A5F-6F8C891BF905}"/>
              </a:ext>
            </a:extLst>
          </p:cNvPr>
          <p:cNvSpPr txBox="1"/>
          <p:nvPr/>
        </p:nvSpPr>
        <p:spPr>
          <a:xfrm>
            <a:off x="3285639" y="3410125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I6</a:t>
            </a:r>
          </a:p>
          <a:p>
            <a:pPr algn="ctr"/>
            <a:r>
              <a:rPr lang="en-US" altLang="ko-KR" dirty="0"/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6</a:t>
            </a:r>
            <a:endParaRPr lang="en-US" altLang="ko-KR" dirty="0"/>
          </a:p>
          <a:p>
            <a:pPr algn="ctr"/>
            <a:r>
              <a:rPr lang="ko-KR" altLang="en-US" dirty="0"/>
              <a:t>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417D8-1BAF-9EFC-9A83-14DA4D02CF70}"/>
              </a:ext>
            </a:extLst>
          </p:cNvPr>
          <p:cNvSpPr txBox="1"/>
          <p:nvPr/>
        </p:nvSpPr>
        <p:spPr>
          <a:xfrm>
            <a:off x="4673895" y="3410125"/>
            <a:ext cx="81299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</a:t>
            </a:r>
          </a:p>
          <a:p>
            <a:pPr algn="ctr"/>
            <a:r>
              <a:rPr lang="en-US" altLang="ko-KR" dirty="0"/>
              <a:t>B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</a:t>
            </a:r>
            <a:endParaRPr lang="en-US" altLang="ko-KR" dirty="0"/>
          </a:p>
          <a:p>
            <a:pPr algn="ctr"/>
            <a:r>
              <a:rPr lang="ko-KR" altLang="en-US" dirty="0"/>
              <a:t>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090C2-1A3F-711F-C717-6733A64CCE14}"/>
              </a:ext>
            </a:extLst>
          </p:cNvPr>
          <p:cNvSpPr txBox="1"/>
          <p:nvPr/>
        </p:nvSpPr>
        <p:spPr>
          <a:xfrm>
            <a:off x="6240271" y="3410795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IV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A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84FDC-05FD-851F-98DE-0C7A7EAD9A02}"/>
              </a:ext>
            </a:extLst>
          </p:cNvPr>
          <p:cNvSpPr txBox="1"/>
          <p:nvPr/>
        </p:nvSpPr>
        <p:spPr>
          <a:xfrm>
            <a:off x="7543526" y="3417420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dirty="0"/>
          </a:p>
          <a:p>
            <a:pPr algn="ctr"/>
            <a:r>
              <a:rPr lang="ko-KR" altLang="en-US" dirty="0"/>
              <a:t>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43ACA2-C635-21D9-C7B8-1F23D0A92DAE}"/>
              </a:ext>
            </a:extLst>
          </p:cNvPr>
          <p:cNvSpPr txBox="1"/>
          <p:nvPr/>
        </p:nvSpPr>
        <p:spPr>
          <a:xfrm>
            <a:off x="9037544" y="3417420"/>
            <a:ext cx="5797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ii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Fm</a:t>
            </a:r>
            <a:endParaRPr lang="en-US" altLang="ko-KR" dirty="0"/>
          </a:p>
          <a:p>
            <a:pPr algn="ctr"/>
            <a:r>
              <a:rPr lang="ko-KR" altLang="en-US" dirty="0"/>
              <a:t>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2DBEC-F88D-5900-F60F-96BBCDA3E763}"/>
              </a:ext>
            </a:extLst>
          </p:cNvPr>
          <p:cNvSpPr txBox="1"/>
          <p:nvPr/>
        </p:nvSpPr>
        <p:spPr>
          <a:xfrm>
            <a:off x="10573610" y="3417420"/>
            <a:ext cx="81299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V7</a:t>
            </a:r>
          </a:p>
          <a:p>
            <a:pPr algn="ctr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B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7</a:t>
            </a:r>
            <a:endParaRPr lang="en-US" altLang="ko-KR" dirty="0"/>
          </a:p>
          <a:p>
            <a:pPr algn="ctr"/>
            <a:r>
              <a:rPr lang="ko-KR" altLang="en-US" dirty="0"/>
              <a:t>솔</a:t>
            </a:r>
            <a:r>
              <a:rPr lang="en-US" altLang="ko-KR" dirty="0"/>
              <a:t>(</a:t>
            </a:r>
            <a:r>
              <a:rPr lang="ko-KR" altLang="en-US" dirty="0"/>
              <a:t>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180BC-C31D-1982-1E12-FC9C0C35DCA6}"/>
              </a:ext>
            </a:extLst>
          </p:cNvPr>
          <p:cNvSpPr txBox="1"/>
          <p:nvPr/>
        </p:nvSpPr>
        <p:spPr>
          <a:xfrm>
            <a:off x="1066979" y="5377952"/>
            <a:ext cx="15759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화음만 듣기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10812-2DDA-1DF0-F688-2268954EEB8D}"/>
              </a:ext>
            </a:extLst>
          </p:cNvPr>
          <p:cNvSpPr txBox="1"/>
          <p:nvPr/>
        </p:nvSpPr>
        <p:spPr>
          <a:xfrm>
            <a:off x="2864498" y="4696933"/>
            <a:ext cx="8864082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조성은 </a:t>
            </a:r>
            <a:r>
              <a:rPr lang="en-US" altLang="ko-KR" dirty="0"/>
              <a:t>E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Major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멜로디의 각</a:t>
            </a:r>
            <a:r>
              <a:rPr lang="en-US" altLang="ko-KR" dirty="0"/>
              <a:t> </a:t>
            </a:r>
            <a:r>
              <a:rPr lang="ko-KR" altLang="en-US" dirty="0"/>
              <a:t>마디의 중심음이 </a:t>
            </a:r>
            <a:r>
              <a:rPr lang="ko-KR" altLang="en-US" dirty="0">
                <a:solidFill>
                  <a:schemeClr val="accent3"/>
                </a:solidFill>
              </a:rPr>
              <a:t>미</a:t>
            </a:r>
            <a:r>
              <a:rPr lang="en-US" altLang="ko-KR" dirty="0">
                <a:solidFill>
                  <a:schemeClr val="accent3"/>
                </a:solidFill>
              </a:rPr>
              <a:t>-</a:t>
            </a:r>
            <a:r>
              <a:rPr lang="ko-KR" altLang="en-US" dirty="0">
                <a:solidFill>
                  <a:schemeClr val="accent3"/>
                </a:solidFill>
              </a:rPr>
              <a:t>레</a:t>
            </a:r>
            <a:r>
              <a:rPr lang="en-US" altLang="ko-KR" dirty="0">
                <a:solidFill>
                  <a:schemeClr val="accent3"/>
                </a:solidFill>
              </a:rPr>
              <a:t>-</a:t>
            </a:r>
            <a:r>
              <a:rPr lang="ko-KR" altLang="en-US" dirty="0">
                <a:solidFill>
                  <a:schemeClr val="accent3"/>
                </a:solidFill>
              </a:rPr>
              <a:t>도</a:t>
            </a:r>
            <a:r>
              <a:rPr lang="en-US" altLang="ko-KR" dirty="0">
                <a:solidFill>
                  <a:schemeClr val="accent3"/>
                </a:solidFill>
              </a:rPr>
              <a:t>-</a:t>
            </a:r>
            <a:r>
              <a:rPr lang="ko-KR" altLang="en-US" dirty="0">
                <a:solidFill>
                  <a:schemeClr val="accent3"/>
                </a:solidFill>
              </a:rPr>
              <a:t>시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라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솔</a:t>
            </a:r>
            <a:r>
              <a:rPr lang="en-US" altLang="ko-KR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파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솔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레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형태로 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순차적 하행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화성이 예상 가능하고 안정적인 느낌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 대신 </a:t>
            </a:r>
            <a:r>
              <a:rPr lang="ko-KR" altLang="en-US" dirty="0" err="1">
                <a:solidFill>
                  <a:schemeClr val="accent4"/>
                </a:solidFill>
              </a:rPr>
              <a:t>시</a:t>
            </a:r>
            <a:r>
              <a:rPr lang="ko-KR" altLang="en-US" dirty="0" err="1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을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사용하고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V(B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대신 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v(B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m)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을 사용해 너무 뻔하지는 않게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17-18</a:t>
            </a:r>
            <a:r>
              <a:rPr lang="ko-KR" altLang="en-US" dirty="0"/>
              <a:t>마디에서는 </a:t>
            </a:r>
            <a:r>
              <a:rPr lang="en-US" altLang="ko-KR" dirty="0"/>
              <a:t>ii-V7 </a:t>
            </a:r>
            <a:r>
              <a:rPr lang="ko-KR" altLang="en-US" dirty="0"/>
              <a:t>진행의 </a:t>
            </a:r>
            <a:r>
              <a:rPr lang="ko-KR" altLang="en-US" dirty="0" err="1">
                <a:solidFill>
                  <a:schemeClr val="accent2"/>
                </a:solidFill>
              </a:rPr>
              <a:t>반종지</a:t>
            </a:r>
            <a:r>
              <a:rPr lang="ko-KR" altLang="en-US" dirty="0" err="1"/>
              <a:t>를</a:t>
            </a:r>
            <a:r>
              <a:rPr lang="ko-KR" altLang="en-US" dirty="0"/>
              <a:t> 사용하여 뒤에 계속 나와야 할 느낌 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마디 악절을 곡 전체에서 반복적으로 사용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D6F0057-ADAE-0E7C-19A9-B64690290A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991" y="792446"/>
            <a:ext cx="838904" cy="2608561"/>
          </a:xfrm>
          <a:prstGeom prst="rect">
            <a:avLst/>
          </a:prstGeom>
        </p:spPr>
      </p:pic>
      <p:pic>
        <p:nvPicPr>
          <p:cNvPr id="22" name="journey_11-18">
            <a:hlinkClick r:id="" action="ppaction://media"/>
            <a:extLst>
              <a:ext uri="{FF2B5EF4-FFF2-40B4-BE49-F238E27FC236}">
                <a16:creationId xmlns:a16="http://schemas.microsoft.com/office/drawing/2014/main" id="{4B695928-E210-E55D-0A4B-6EC2F2E4F1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0979" y="5942367"/>
            <a:ext cx="487363" cy="4873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CE5507-746C-3872-0094-C5DF1EE0DB40}"/>
              </a:ext>
            </a:extLst>
          </p:cNvPr>
          <p:cNvSpPr txBox="1"/>
          <p:nvPr/>
        </p:nvSpPr>
        <p:spPr>
          <a:xfrm>
            <a:off x="1066979" y="6020506"/>
            <a:ext cx="15759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다같이 듣기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443E6-CAAB-F5F3-2208-4D6344A4826B}"/>
              </a:ext>
            </a:extLst>
          </p:cNvPr>
          <p:cNvSpPr txBox="1"/>
          <p:nvPr/>
        </p:nvSpPr>
        <p:spPr>
          <a:xfrm>
            <a:off x="390979" y="4696933"/>
            <a:ext cx="225087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여행의 선율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” (2020)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68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9AA7B-BAF2-A7FE-DDAB-4BCAC48D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보이스 리딩 </a:t>
            </a:r>
            <a:r>
              <a:rPr lang="en-US" altLang="ko-KR" sz="3200" dirty="0"/>
              <a:t>(Voice Leading)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08B82-E1D7-2B1A-789D-94779922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화음의 가장 높은 음과 가장 낮은 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이 둘을 묶어서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외성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을 제외한 안쪽의 음들을 </a:t>
            </a:r>
            <a:r>
              <a:rPr lang="ko-KR" altLang="en-US" dirty="0">
                <a:solidFill>
                  <a:schemeClr val="accent1"/>
                </a:solidFill>
              </a:rPr>
              <a:t>내성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화음이 연속해서 바뀔 때</a:t>
            </a:r>
            <a:r>
              <a:rPr lang="en-US" altLang="ko-KR" dirty="0"/>
              <a:t>, </a:t>
            </a:r>
            <a:r>
              <a:rPr lang="ko-KR" altLang="en-US" dirty="0"/>
              <a:t>내성 각각이 음 높이의</a:t>
            </a:r>
            <a:br>
              <a:rPr lang="en-US" altLang="ko-KR" dirty="0"/>
            </a:br>
            <a:r>
              <a:rPr lang="ko-KR" altLang="en-US" dirty="0"/>
              <a:t>큰 변화 없이 다음 화음의 내성으로</a:t>
            </a:r>
            <a:r>
              <a:rPr lang="en-US" altLang="ko-KR" dirty="0"/>
              <a:t> </a:t>
            </a:r>
            <a:r>
              <a:rPr lang="ko-KR" altLang="en-US" dirty="0"/>
              <a:t>연결되는 것이</a:t>
            </a:r>
            <a:br>
              <a:rPr lang="en-US" altLang="ko-KR" dirty="0"/>
            </a:br>
            <a:r>
              <a:rPr lang="ko-KR" altLang="en-US" dirty="0"/>
              <a:t>중요합니다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이를 </a:t>
            </a:r>
            <a:r>
              <a:rPr lang="ko-KR" altLang="en-US" dirty="0">
                <a:solidFill>
                  <a:schemeClr val="accent1"/>
                </a:solidFill>
              </a:rPr>
              <a:t>보이스 리딩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6C9D7A-7888-002F-F071-66E2FDA77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630" y="1820291"/>
            <a:ext cx="1965879" cy="1927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0F97DB-0DA6-10DC-CACB-31F5D3EFE05D}"/>
              </a:ext>
            </a:extLst>
          </p:cNvPr>
          <p:cNvSpPr txBox="1"/>
          <p:nvPr/>
        </p:nvSpPr>
        <p:spPr>
          <a:xfrm>
            <a:off x="9872042" y="2598003"/>
            <a:ext cx="196587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빨간색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음은 외성</a:t>
            </a:r>
            <a:endParaRPr lang="en-US" altLang="ko-KR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검은색 음은 내성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395918-A000-AC0C-8EDB-5BD5F6BEEF5F}"/>
              </a:ext>
            </a:extLst>
          </p:cNvPr>
          <p:cNvGrpSpPr/>
          <p:nvPr/>
        </p:nvGrpSpPr>
        <p:grpSpPr>
          <a:xfrm>
            <a:off x="1454608" y="4358476"/>
            <a:ext cx="2080440" cy="1889924"/>
            <a:chOff x="1454608" y="4358476"/>
            <a:chExt cx="2080440" cy="188992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6649E24-D89C-11C3-EED6-2A8C32D5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54608" y="4358476"/>
              <a:ext cx="2080440" cy="1889924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0E02DF2-35C3-B001-AD1F-290E86495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0645" y="5085184"/>
              <a:ext cx="401216" cy="1119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FD07C63-4F55-6FCD-C28C-720413D8B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0645" y="5584912"/>
              <a:ext cx="401216" cy="1119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12F1E66-55C2-FD41-C893-BE3432D18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0645" y="5793955"/>
              <a:ext cx="401216" cy="111967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EE852DA-6DFA-A5D9-185A-3266B8C832F0}"/>
              </a:ext>
            </a:extLst>
          </p:cNvPr>
          <p:cNvGrpSpPr/>
          <p:nvPr/>
        </p:nvGrpSpPr>
        <p:grpSpPr>
          <a:xfrm>
            <a:off x="6704749" y="4381338"/>
            <a:ext cx="2072820" cy="1844200"/>
            <a:chOff x="5927096" y="4433639"/>
            <a:chExt cx="2072820" cy="18442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0669D15-F1AF-4DA9-89E5-D5129663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7096" y="4433639"/>
              <a:ext cx="2072820" cy="1844200"/>
            </a:xfrm>
            <a:prstGeom prst="rect">
              <a:avLst/>
            </a:prstGeom>
          </p:spPr>
        </p:pic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10F9F60-5F37-7C71-0809-CBCADCB5A6C6}"/>
                </a:ext>
              </a:extLst>
            </p:cNvPr>
            <p:cNvCxnSpPr>
              <a:cxnSpLocks/>
            </p:cNvCxnSpPr>
            <p:nvPr/>
          </p:nvCxnSpPr>
          <p:spPr>
            <a:xfrm>
              <a:off x="6848669" y="5279096"/>
              <a:ext cx="39879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BC6C59D-6616-56DE-A55B-823F7C3CB5DE}"/>
                </a:ext>
              </a:extLst>
            </p:cNvPr>
            <p:cNvCxnSpPr>
              <a:cxnSpLocks/>
            </p:cNvCxnSpPr>
            <p:nvPr/>
          </p:nvCxnSpPr>
          <p:spPr>
            <a:xfrm>
              <a:off x="6848669" y="5737617"/>
              <a:ext cx="389017" cy="5633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57460C7-9559-7335-52AA-B213B8AC5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6470" y="5869287"/>
              <a:ext cx="401216" cy="111967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31B87CF-6657-A6B6-B2CC-6C43871CA4D7}"/>
              </a:ext>
            </a:extLst>
          </p:cNvPr>
          <p:cNvSpPr txBox="1"/>
          <p:nvPr/>
        </p:nvSpPr>
        <p:spPr>
          <a:xfrm>
            <a:off x="3831396" y="5341203"/>
            <a:ext cx="241256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내성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이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도 이상 도약하면</a:t>
            </a:r>
            <a:endParaRPr lang="en-US" altLang="ko-KR" sz="2400" dirty="0">
              <a:solidFill>
                <a:schemeClr val="tx1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자연스럽지 않습니다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823820-7208-435F-09C0-FEC4898F4995}"/>
              </a:ext>
            </a:extLst>
          </p:cNvPr>
          <p:cNvSpPr txBox="1"/>
          <p:nvPr/>
        </p:nvSpPr>
        <p:spPr>
          <a:xfrm>
            <a:off x="9064092" y="5113320"/>
            <a:ext cx="241256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내성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이 온음만큼 하행하면 같은 화음임에도 보다 자연스럽습니다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pic>
        <p:nvPicPr>
          <p:cNvPr id="34" name="voice_leading_bad">
            <a:hlinkClick r:id="" action="ppaction://media"/>
            <a:extLst>
              <a:ext uri="{FF2B5EF4-FFF2-40B4-BE49-F238E27FC236}">
                <a16:creationId xmlns:a16="http://schemas.microsoft.com/office/drawing/2014/main" id="{92C8DA2E-116E-02BC-C747-EF3E1367F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93998" y="4597821"/>
            <a:ext cx="487363" cy="487363"/>
          </a:xfrm>
          <a:prstGeom prst="rect">
            <a:avLst/>
          </a:prstGeom>
        </p:spPr>
      </p:pic>
      <p:pic>
        <p:nvPicPr>
          <p:cNvPr id="35" name="voice_leading_good">
            <a:hlinkClick r:id="" action="ppaction://media"/>
            <a:extLst>
              <a:ext uri="{FF2B5EF4-FFF2-40B4-BE49-F238E27FC236}">
                <a16:creationId xmlns:a16="http://schemas.microsoft.com/office/drawing/2014/main" id="{F187B1BB-BC20-F07B-303D-DE5539AF37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94492" y="44692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0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19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429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30" grpId="0" animBg="1"/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9AA7B-BAF2-A7FE-DDAB-4BCAC48D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보이스 리딩 </a:t>
            </a:r>
            <a:r>
              <a:rPr lang="en-US" altLang="ko-KR" sz="3200" dirty="0"/>
              <a:t>(Voice Leading)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08B82-E1D7-2B1A-789D-94779922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보이스 리딩 규칙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각 성부가 가능한 한 최소 거리를 유지하면서 움직이도록 합니다</a:t>
            </a:r>
            <a:r>
              <a:rPr lang="en-US" altLang="ko-KR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성부가 교차되는 진행은 피합니다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선율적 흥미를 유발하는 상황이 아니라면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평행 </a:t>
            </a:r>
            <a:r>
              <a:rPr lang="ko-KR" altLang="en-US" dirty="0" err="1"/>
              <a:t>유니슨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(1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 진행</a:t>
            </a:r>
            <a:r>
              <a:rPr lang="en-US" altLang="ko-KR" dirty="0"/>
              <a:t>, </a:t>
            </a:r>
            <a:r>
              <a:rPr lang="ko-KR" altLang="en-US" dirty="0"/>
              <a:t>평행 완전 </a:t>
            </a:r>
            <a:r>
              <a:rPr lang="en-US" altLang="ko-KR" dirty="0"/>
              <a:t>5</a:t>
            </a:r>
            <a:r>
              <a:rPr lang="ko-KR" altLang="en-US" dirty="0"/>
              <a:t>도 진행</a:t>
            </a:r>
            <a:r>
              <a:rPr lang="en-US" altLang="ko-KR" dirty="0"/>
              <a:t>,</a:t>
            </a:r>
            <a:r>
              <a:rPr lang="ko-KR" altLang="en-US" dirty="0"/>
              <a:t> 평행 옥타브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(8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 진행을 피합니다</a:t>
            </a:r>
            <a:r>
              <a:rPr lang="en-US" altLang="ko-KR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endParaRPr lang="en-US" altLang="ko-KR" dirty="0"/>
          </a:p>
          <a:p>
            <a:r>
              <a:rPr lang="ko-KR" altLang="en-US" dirty="0"/>
              <a:t>꼭 쌓여 있는 화음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(block chord)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형태가 아니고 풀어져 있는 화음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(broken chord)</a:t>
            </a:r>
            <a:br>
              <a:rPr lang="en-US" altLang="ko-KR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ko-KR" altLang="en-US" dirty="0"/>
              <a:t>형태이더라도</a:t>
            </a:r>
            <a:r>
              <a:rPr lang="en-US" altLang="ko-KR" dirty="0"/>
              <a:t>, </a:t>
            </a:r>
            <a:r>
              <a:rPr lang="ko-KR" altLang="en-US" dirty="0"/>
              <a:t>이들을 화음으로 묶었을 때 보이스 리딩 규칙을 따르면서 다음</a:t>
            </a:r>
            <a:br>
              <a:rPr lang="en-US" altLang="ko-KR" dirty="0"/>
            </a:br>
            <a:r>
              <a:rPr lang="ko-KR" altLang="en-US" dirty="0"/>
              <a:t>화음으로 넘어가도록 하면 좋습니다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2"/>
              </a:rPr>
              <a:t>https://en.wikipedia.org/wiki/Voice_leading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34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55097C4-9E86-2BCD-5577-054A3785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일화 소개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이어서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6625CD5-2D45-32CC-1BB7-DD04158E8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반주자가 칠 수 있는 반주를 나름대로 만들어 본 후에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피아노 반주와 작곡을 모두 하는 합창 지휘자님께 악보를 보여드렸습니다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역시나 수많은 수정 요청이 쏟아졌습니다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요청들을 반영하기 위해 수정을 거듭했습니다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결국 원곡에서부터</a:t>
            </a:r>
            <a:r>
              <a:rPr lang="en-US" altLang="ko-KR" dirty="0"/>
              <a:t> </a:t>
            </a:r>
            <a:r>
              <a:rPr lang="ko-KR" altLang="en-US" dirty="0"/>
              <a:t>편곡 </a:t>
            </a:r>
            <a:r>
              <a:rPr lang="en-US" altLang="ko-KR" dirty="0"/>
              <a:t>1</a:t>
            </a:r>
            <a:r>
              <a:rPr lang="ko-KR" altLang="en-US" dirty="0"/>
              <a:t>안</a:t>
            </a:r>
            <a:r>
              <a:rPr lang="en-US" altLang="ko-KR" dirty="0"/>
              <a:t>, 2</a:t>
            </a:r>
            <a:r>
              <a:rPr lang="ko-KR" altLang="en-US" dirty="0"/>
              <a:t>안</a:t>
            </a:r>
            <a:r>
              <a:rPr lang="en-US" altLang="ko-KR" dirty="0"/>
              <a:t>, 3</a:t>
            </a:r>
            <a:r>
              <a:rPr lang="ko-KR" altLang="en-US" dirty="0"/>
              <a:t>안을 거쳐 최종적으로 </a:t>
            </a:r>
            <a:r>
              <a:rPr lang="en-US" altLang="ko-KR" dirty="0"/>
              <a:t>4</a:t>
            </a:r>
            <a:r>
              <a:rPr lang="ko-KR" altLang="en-US" dirty="0"/>
              <a:t>안을 만들었습니다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안을 만들고 </a:t>
            </a:r>
            <a:r>
              <a:rPr lang="en-US" altLang="ko-KR" dirty="0"/>
              <a:t>4</a:t>
            </a:r>
            <a:r>
              <a:rPr lang="ko-KR" altLang="en-US" dirty="0"/>
              <a:t>안을 만들기까지 보름의 시간이 걸렸습니다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이렇게 반주를 편곡하는 과정에서 얻은 노하우를 여러분께 공유하고자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545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75282-8710-13D3-8158-F077CC16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 err="1"/>
              <a:t>보이싱</a:t>
            </a:r>
            <a:r>
              <a:rPr lang="ko-KR" altLang="en-US" dirty="0"/>
              <a:t> </a:t>
            </a:r>
            <a:r>
              <a:rPr lang="en-US" altLang="ko-KR" sz="3200" dirty="0"/>
              <a:t>(Voicing)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D8A65-9B15-85D9-D511-6E59CC1CC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같은 화음이라도 음 사이 간격을 멀리 배치하거나</a:t>
            </a:r>
            <a:r>
              <a:rPr lang="en-US" altLang="ko-KR" dirty="0"/>
              <a:t>, </a:t>
            </a:r>
            <a:r>
              <a:rPr lang="ko-KR" altLang="en-US" dirty="0"/>
              <a:t>음을 중복할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이들이 어떤 수직적 관계를 가지고 배치되었는지를 </a:t>
            </a:r>
            <a:r>
              <a:rPr lang="ko-KR" altLang="en-US" dirty="0" err="1">
                <a:solidFill>
                  <a:schemeClr val="accent1"/>
                </a:solidFill>
              </a:rPr>
              <a:t>보이싱</a:t>
            </a:r>
            <a:r>
              <a:rPr lang="ko-KR" altLang="en-US" dirty="0" err="1"/>
              <a:t>이라고</a:t>
            </a:r>
            <a:r>
              <a:rPr lang="en-US" altLang="ko-KR" dirty="0"/>
              <a:t>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2"/>
              </a:rPr>
              <a:t>https://en.wikipedia.org/wiki/Voicing_(music)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화음 안의 음이 가까운 음 높이를 가지며 뭉쳐 있으면</a:t>
            </a:r>
            <a:br>
              <a:rPr lang="en-US" altLang="ko-KR" dirty="0"/>
            </a:br>
            <a:r>
              <a:rPr lang="ko-KR" altLang="en-US" dirty="0">
                <a:solidFill>
                  <a:schemeClr val="accent1"/>
                </a:solidFill>
              </a:rPr>
              <a:t>닫힌 구조</a:t>
            </a:r>
            <a:r>
              <a:rPr lang="en-US" altLang="ko-KR" dirty="0"/>
              <a:t>(closed harmony)</a:t>
            </a:r>
            <a:r>
              <a:rPr lang="ko-KR" altLang="en-US" dirty="0"/>
              <a:t>의 화음이라고 하며</a:t>
            </a:r>
            <a:r>
              <a:rPr lang="en-US" altLang="ko-KR" dirty="0"/>
              <a:t>, </a:t>
            </a:r>
            <a:r>
              <a:rPr lang="ko-KR" altLang="en-US" dirty="0"/>
              <a:t>옥타브를 넘는</a:t>
            </a:r>
            <a:br>
              <a:rPr lang="en-US" altLang="ko-KR" dirty="0"/>
            </a:br>
            <a:r>
              <a:rPr lang="ko-KR" altLang="en-US" dirty="0"/>
              <a:t>음을 포함하면 </a:t>
            </a:r>
            <a:r>
              <a:rPr lang="ko-KR" altLang="en-US" dirty="0">
                <a:solidFill>
                  <a:schemeClr val="accent4"/>
                </a:solidFill>
              </a:rPr>
              <a:t>열린 구조</a:t>
            </a:r>
            <a:r>
              <a:rPr lang="en-US" altLang="ko-KR" dirty="0"/>
              <a:t>(open harmony)</a:t>
            </a:r>
            <a:r>
              <a:rPr lang="ko-KR" altLang="en-US" dirty="0"/>
              <a:t>의 화음이라고 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3"/>
              </a:rPr>
              <a:t>https://en.wikipedia.org/wiki/Close_and_open_harmony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2047AC-0572-0BAD-2380-9350223F7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351" y="5215701"/>
            <a:ext cx="3413575" cy="763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B6D2E3-EF10-2DC4-C3E6-255A1C158AAB}"/>
              </a:ext>
            </a:extLst>
          </p:cNvPr>
          <p:cNvSpPr txBox="1"/>
          <p:nvPr/>
        </p:nvSpPr>
        <p:spPr>
          <a:xfrm>
            <a:off x="8736480" y="5979264"/>
            <a:ext cx="123865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닫힌 구조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AD003-A91B-554B-E3F1-E787A15659BB}"/>
              </a:ext>
            </a:extLst>
          </p:cNvPr>
          <p:cNvSpPr txBox="1"/>
          <p:nvPr/>
        </p:nvSpPr>
        <p:spPr>
          <a:xfrm>
            <a:off x="10245342" y="5979264"/>
            <a:ext cx="1238658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열린 구조</a:t>
            </a:r>
          </a:p>
        </p:txBody>
      </p:sp>
    </p:spTree>
    <p:extLst>
      <p:ext uri="{BB962C8B-B14F-4D97-AF65-F5344CB8AC3E}">
        <p14:creationId xmlns:p14="http://schemas.microsoft.com/office/powerpoint/2010/main" val="257108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34CDA-A898-6162-E906-FC938755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음의 중복 </a:t>
            </a:r>
            <a:r>
              <a:rPr lang="en-US" altLang="ko-KR" sz="3200" dirty="0"/>
              <a:t>(Doubling)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CAE3C-2EEE-0A3D-701B-92EB3E15D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동시에 나타나는 여러 음 중 같은 종류의 음이 있는 경우가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되도록이면 </a:t>
            </a:r>
            <a:r>
              <a:rPr lang="en-US" altLang="ko-KR" dirty="0">
                <a:solidFill>
                  <a:schemeClr val="accent2"/>
                </a:solidFill>
              </a:rPr>
              <a:t>3</a:t>
            </a:r>
            <a:r>
              <a:rPr lang="ko-KR" altLang="en-US" dirty="0">
                <a:solidFill>
                  <a:schemeClr val="accent2"/>
                </a:solidFill>
              </a:rPr>
              <a:t>음은 중복으로 배치하지 않는 것</a:t>
            </a:r>
            <a:r>
              <a:rPr lang="ko-KR" altLang="en-US" dirty="0"/>
              <a:t>이 좋습니다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3</a:t>
            </a:r>
            <a:r>
              <a:rPr lang="ko-KR" altLang="en-US" dirty="0">
                <a:solidFill>
                  <a:schemeClr val="accent1"/>
                </a:solidFill>
              </a:rPr>
              <a:t>도 음정은 </a:t>
            </a:r>
            <a:r>
              <a:rPr lang="en-US" altLang="ko-KR" dirty="0">
                <a:solidFill>
                  <a:schemeClr val="accent1"/>
                </a:solidFill>
              </a:rPr>
              <a:t>5</a:t>
            </a:r>
            <a:r>
              <a:rPr lang="ko-KR" altLang="en-US" dirty="0">
                <a:solidFill>
                  <a:schemeClr val="accent1"/>
                </a:solidFill>
              </a:rPr>
              <a:t>도 음정보다 협화성이 떨어지고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해당 화음의 특징을 강하게 드러냅니다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513D6E-33A9-851B-8FD8-B9D31719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16" y="2564055"/>
            <a:ext cx="5418290" cy="1729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574450-9E8C-6BDA-CE14-138EB5BD315B}"/>
              </a:ext>
            </a:extLst>
          </p:cNvPr>
          <p:cNvSpPr txBox="1"/>
          <p:nvPr/>
        </p:nvSpPr>
        <p:spPr>
          <a:xfrm>
            <a:off x="1914569" y="4385385"/>
            <a:ext cx="1194391" cy="461665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(C)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중복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67C60-14BC-99BC-C005-C8AE41913B72}"/>
              </a:ext>
            </a:extLst>
          </p:cNvPr>
          <p:cNvSpPr txBox="1"/>
          <p:nvPr/>
        </p:nvSpPr>
        <p:spPr>
          <a:xfrm>
            <a:off x="3194729" y="4385385"/>
            <a:ext cx="1194391" cy="46166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3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(E)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중복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FC08A-41DC-815F-A109-C1C101FCCA20}"/>
              </a:ext>
            </a:extLst>
          </p:cNvPr>
          <p:cNvSpPr txBox="1"/>
          <p:nvPr/>
        </p:nvSpPr>
        <p:spPr>
          <a:xfrm>
            <a:off x="4474889" y="4385384"/>
            <a:ext cx="1194391" cy="461665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5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(G)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중복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96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A76C0-26B8-19F5-C201-103A252CF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음의 중복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맑은 고딕" panose="020B0503020000020004" pitchFamily="34" charset="-127"/>
                <a:cs typeface="+mj-cs"/>
              </a:rPr>
              <a:t>(Doubling)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26907-AD66-CB59-E844-B31A9A623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되도록이면 </a:t>
            </a:r>
            <a:r>
              <a:rPr lang="en-US" altLang="ko-KR" dirty="0">
                <a:solidFill>
                  <a:schemeClr val="accent2"/>
                </a:solidFill>
              </a:rPr>
              <a:t>3</a:t>
            </a:r>
            <a:r>
              <a:rPr lang="ko-KR" altLang="en-US" dirty="0">
                <a:solidFill>
                  <a:schemeClr val="accent2"/>
                </a:solidFill>
              </a:rPr>
              <a:t>음은 중복으로 배치하지 않는 것</a:t>
            </a:r>
            <a:r>
              <a:rPr lang="ko-KR" altLang="en-US" dirty="0"/>
              <a:t>이 좋습니다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3</a:t>
            </a:r>
            <a:r>
              <a:rPr lang="ko-KR" altLang="en-US" dirty="0">
                <a:solidFill>
                  <a:schemeClr val="accent1"/>
                </a:solidFill>
              </a:rPr>
              <a:t>도 음정은 </a:t>
            </a:r>
            <a:r>
              <a:rPr lang="en-US" altLang="ko-KR" dirty="0">
                <a:solidFill>
                  <a:schemeClr val="accent1"/>
                </a:solidFill>
              </a:rPr>
              <a:t>5</a:t>
            </a:r>
            <a:r>
              <a:rPr lang="ko-KR" altLang="en-US" dirty="0">
                <a:solidFill>
                  <a:schemeClr val="accent1"/>
                </a:solidFill>
              </a:rPr>
              <a:t>도 음정보다 협화성이 떨어지고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해당 화음의 특징을 강하게 드러냅니다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  <a:p>
            <a:pPr lvl="1"/>
            <a:endParaRPr lang="en-US" altLang="ko-KR" dirty="0"/>
          </a:p>
          <a:p>
            <a:r>
              <a:rPr lang="ko-KR" altLang="en-US" dirty="0"/>
              <a:t>화음에서 </a:t>
            </a:r>
            <a:r>
              <a:rPr lang="en-US" altLang="ko-KR" dirty="0"/>
              <a:t>3</a:t>
            </a:r>
            <a:r>
              <a:rPr lang="ko-KR" altLang="en-US" dirty="0"/>
              <a:t>음이 중복되는 경우</a:t>
            </a:r>
            <a:r>
              <a:rPr lang="en-US" altLang="ko-KR" dirty="0"/>
              <a:t>, 3</a:t>
            </a:r>
            <a:r>
              <a:rPr lang="ko-KR" altLang="en-US" dirty="0"/>
              <a:t>음을 하나 생략하고 </a:t>
            </a:r>
            <a:r>
              <a:rPr lang="en-US" altLang="ko-KR" dirty="0"/>
              <a:t>2</a:t>
            </a:r>
            <a:r>
              <a:rPr lang="ko-KR" altLang="en-US" dirty="0"/>
              <a:t>음을 추가하면 듣기에</a:t>
            </a:r>
            <a:br>
              <a:rPr lang="en-US" altLang="ko-KR" dirty="0"/>
            </a:br>
            <a:r>
              <a:rPr lang="ko-KR" altLang="en-US" dirty="0"/>
              <a:t>더 좋습니다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F7C56B-8271-96A3-0DE0-0F081DD30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027" y="4023288"/>
            <a:ext cx="2956816" cy="1737511"/>
          </a:xfrm>
          <a:prstGeom prst="rect">
            <a:avLst/>
          </a:prstGeom>
        </p:spPr>
      </p:pic>
      <p:pic>
        <p:nvPicPr>
          <p:cNvPr id="6" name="화음 3음 중복 해결">
            <a:hlinkClick r:id="" action="ppaction://media"/>
            <a:extLst>
              <a:ext uri="{FF2B5EF4-FFF2-40B4-BE49-F238E27FC236}">
                <a16:creationId xmlns:a16="http://schemas.microsoft.com/office/drawing/2014/main" id="{13214705-0041-71BB-EDEC-AB535C1A99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8927" y="4768937"/>
            <a:ext cx="487363" cy="48736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A991958-1CBF-4ADD-2E7D-C06A364162ED}"/>
              </a:ext>
            </a:extLst>
          </p:cNvPr>
          <p:cNvSpPr/>
          <p:nvPr/>
        </p:nvSpPr>
        <p:spPr>
          <a:xfrm>
            <a:off x="2603350" y="4615322"/>
            <a:ext cx="512781" cy="3972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4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34CDA-A898-6162-E906-FC938755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불협화음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CAE3C-2EEE-0A3D-701B-92EB3E15D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</a:t>
            </a:r>
            <a:r>
              <a:rPr lang="en-US" altLang="ko-KR" dirty="0"/>
              <a:t>2</a:t>
            </a:r>
            <a:r>
              <a:rPr lang="ko-KR" altLang="en-US" dirty="0"/>
              <a:t>도 음정이 포함된 화음은 거의 넣지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불협화음을 아무리 의도하고 넣었더라도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듣는 사람들이 </a:t>
            </a:r>
            <a:r>
              <a:rPr lang="en-US" altLang="ko-KR" dirty="0">
                <a:solidFill>
                  <a:schemeClr val="accent4"/>
                </a:solidFill>
              </a:rPr>
              <a:t>“</a:t>
            </a:r>
            <a:r>
              <a:rPr lang="ko-KR" altLang="en-US" dirty="0">
                <a:solidFill>
                  <a:schemeClr val="accent4"/>
                </a:solidFill>
              </a:rPr>
              <a:t>어</a:t>
            </a:r>
            <a:r>
              <a:rPr lang="en-US" altLang="ko-KR" dirty="0">
                <a:solidFill>
                  <a:schemeClr val="accent4"/>
                </a:solidFill>
              </a:rPr>
              <a:t>,</a:t>
            </a:r>
            <a:r>
              <a:rPr lang="ko-KR" altLang="en-US" dirty="0">
                <a:solidFill>
                  <a:schemeClr val="accent4"/>
                </a:solidFill>
              </a:rPr>
              <a:t> 반주자가 실수했다</a:t>
            </a:r>
            <a:r>
              <a:rPr lang="en-US" altLang="ko-KR" dirty="0">
                <a:solidFill>
                  <a:schemeClr val="accent4"/>
                </a:solidFill>
              </a:rPr>
              <a:t>!”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라고 생각한다면 잘못 사용한 것입니다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예</a:t>
            </a:r>
            <a:r>
              <a:rPr lang="en-US" altLang="ko-KR" dirty="0">
                <a:solidFill>
                  <a:schemeClr val="accent4"/>
                </a:solidFill>
              </a:rPr>
              <a:t>) CM7, G♭dimM7, Fadd♭5, Gadd4 </a:t>
            </a:r>
            <a:r>
              <a:rPr lang="ko-KR" altLang="en-US" dirty="0">
                <a:solidFill>
                  <a:schemeClr val="accent4"/>
                </a:solidFill>
              </a:rPr>
              <a:t>등</a:t>
            </a:r>
            <a:endParaRPr lang="en-US" altLang="ko-KR" dirty="0">
              <a:solidFill>
                <a:schemeClr val="accent4"/>
              </a:solidFill>
            </a:endParaRPr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AC9A4E-94B0-9A92-232E-927F0F97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00" y="3529450"/>
            <a:ext cx="2110800" cy="2407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A6DEA1-22F9-BDA0-AFAE-2F2B76D6F688}"/>
              </a:ext>
            </a:extLst>
          </p:cNvPr>
          <p:cNvSpPr txBox="1"/>
          <p:nvPr/>
        </p:nvSpPr>
        <p:spPr>
          <a:xfrm>
            <a:off x="5742143" y="6104412"/>
            <a:ext cx="70771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2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478507-83AA-D3AD-7509-11F8C926717D}"/>
              </a:ext>
            </a:extLst>
          </p:cNvPr>
          <p:cNvGrpSpPr/>
          <p:nvPr/>
        </p:nvGrpSpPr>
        <p:grpSpPr>
          <a:xfrm>
            <a:off x="1047635" y="3474087"/>
            <a:ext cx="2134618" cy="2569108"/>
            <a:chOff x="1582928" y="3165175"/>
            <a:chExt cx="2520073" cy="303302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37EE5F0-C89B-9D1A-D4A9-7656E2FB7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6904" y="3165175"/>
              <a:ext cx="1806097" cy="303302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B481BF0-6299-3DD6-B347-7DC4B46D4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2928" y="3593280"/>
              <a:ext cx="723963" cy="24843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8D0B69-CB8F-F854-59B9-67E79058D557}"/>
              </a:ext>
            </a:extLst>
          </p:cNvPr>
          <p:cNvSpPr txBox="1"/>
          <p:nvPr/>
        </p:nvSpPr>
        <p:spPr>
          <a:xfrm>
            <a:off x="1816668" y="6104412"/>
            <a:ext cx="70771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A8E20-2D37-C1AD-4739-7C67F54D24C4}"/>
              </a:ext>
            </a:extLst>
          </p:cNvPr>
          <p:cNvSpPr txBox="1"/>
          <p:nvPr/>
        </p:nvSpPr>
        <p:spPr>
          <a:xfrm>
            <a:off x="9367538" y="6104412"/>
            <a:ext cx="127123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최종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B3ADA3B-F709-2F3C-0ED3-30944D27BA37}"/>
              </a:ext>
            </a:extLst>
          </p:cNvPr>
          <p:cNvGrpSpPr/>
          <p:nvPr/>
        </p:nvGrpSpPr>
        <p:grpSpPr>
          <a:xfrm>
            <a:off x="8883143" y="3452331"/>
            <a:ext cx="2171504" cy="2536834"/>
            <a:chOff x="8947365" y="3096818"/>
            <a:chExt cx="2563620" cy="299492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FDCE6F0-43C1-DD73-4F12-2AC46657C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4406" y="3096818"/>
              <a:ext cx="1836579" cy="299492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AB30D46-71E0-5D5F-8374-179E6FFE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7365" y="3493766"/>
              <a:ext cx="731583" cy="2530059"/>
            </a:xfrm>
            <a:prstGeom prst="rect">
              <a:avLst/>
            </a:prstGeom>
          </p:spPr>
        </p:pic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E4170A5-90F6-ECC5-8776-67C73A5D9579}"/>
              </a:ext>
            </a:extLst>
          </p:cNvPr>
          <p:cNvSpPr/>
          <p:nvPr/>
        </p:nvSpPr>
        <p:spPr>
          <a:xfrm>
            <a:off x="3771409" y="4639957"/>
            <a:ext cx="717588" cy="6036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A957A6A-E713-4421-A7AC-6010B08AA6FD}"/>
              </a:ext>
            </a:extLst>
          </p:cNvPr>
          <p:cNvSpPr/>
          <p:nvPr/>
        </p:nvSpPr>
        <p:spPr>
          <a:xfrm>
            <a:off x="7655738" y="4639957"/>
            <a:ext cx="717588" cy="6036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8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CAD179-F9BD-EC36-2A65-940DADF72850}"/>
              </a:ext>
            </a:extLst>
          </p:cNvPr>
          <p:cNvSpPr txBox="1"/>
          <p:nvPr/>
        </p:nvSpPr>
        <p:spPr>
          <a:xfrm>
            <a:off x="8831633" y="3557191"/>
            <a:ext cx="150078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4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 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최종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)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AC9A4E-94B0-9A92-232E-927F0F97D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0022" y="502665"/>
            <a:ext cx="2491956" cy="2842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A6DEA1-22F9-BDA0-AFAE-2F2B76D6F688}"/>
              </a:ext>
            </a:extLst>
          </p:cNvPr>
          <p:cNvSpPr txBox="1"/>
          <p:nvPr/>
        </p:nvSpPr>
        <p:spPr>
          <a:xfrm>
            <a:off x="5260490" y="3557191"/>
            <a:ext cx="83551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2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478507-83AA-D3AD-7509-11F8C926717D}"/>
              </a:ext>
            </a:extLst>
          </p:cNvPr>
          <p:cNvGrpSpPr/>
          <p:nvPr/>
        </p:nvGrpSpPr>
        <p:grpSpPr>
          <a:xfrm>
            <a:off x="854907" y="432731"/>
            <a:ext cx="2520073" cy="3033023"/>
            <a:chOff x="1582928" y="3165175"/>
            <a:chExt cx="2520073" cy="303302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37EE5F0-C89B-9D1A-D4A9-7656E2FB7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6904" y="3165175"/>
              <a:ext cx="1806097" cy="303302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B481BF0-6299-3DD6-B347-7DC4B46D4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82928" y="3593280"/>
              <a:ext cx="723963" cy="24843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8D0B69-CB8F-F854-59B9-67E79058D557}"/>
              </a:ext>
            </a:extLst>
          </p:cNvPr>
          <p:cNvSpPr txBox="1"/>
          <p:nvPr/>
        </p:nvSpPr>
        <p:spPr>
          <a:xfrm>
            <a:off x="1216888" y="3557191"/>
            <a:ext cx="83551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1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안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485C58-400E-FDDF-5D83-0E035FB4E181}"/>
              </a:ext>
            </a:extLst>
          </p:cNvPr>
          <p:cNvGrpSpPr/>
          <p:nvPr/>
        </p:nvGrpSpPr>
        <p:grpSpPr>
          <a:xfrm>
            <a:off x="8687085" y="424650"/>
            <a:ext cx="2563620" cy="2994920"/>
            <a:chOff x="8947365" y="3096818"/>
            <a:chExt cx="2563620" cy="29949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EB0A92-DF02-3BC8-F1CA-D07C4BA9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4406" y="3096818"/>
              <a:ext cx="1836579" cy="299492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F1C87EC-8F77-8831-E440-C4A42A6DC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47365" y="3493766"/>
              <a:ext cx="731583" cy="2530059"/>
            </a:xfrm>
            <a:prstGeom prst="rect">
              <a:avLst/>
            </a:prstGeom>
          </p:spPr>
        </p:pic>
      </p:grpSp>
      <p:pic>
        <p:nvPicPr>
          <p:cNvPr id="7" name="그믐달 1안 19마디">
            <a:hlinkClick r:id="" action="ppaction://media"/>
            <a:extLst>
              <a:ext uri="{FF2B5EF4-FFF2-40B4-BE49-F238E27FC236}">
                <a16:creationId xmlns:a16="http://schemas.microsoft.com/office/drawing/2014/main" id="{DA7407F1-5B6A-66D4-579B-A77576D97E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670686" y="3531493"/>
            <a:ext cx="487363" cy="487363"/>
          </a:xfrm>
          <a:prstGeom prst="rect">
            <a:avLst/>
          </a:prstGeom>
        </p:spPr>
      </p:pic>
      <p:pic>
        <p:nvPicPr>
          <p:cNvPr id="9" name="그믐달 2안 19마디">
            <a:hlinkClick r:id="" action="ppaction://media"/>
            <a:extLst>
              <a:ext uri="{FF2B5EF4-FFF2-40B4-BE49-F238E27FC236}">
                <a16:creationId xmlns:a16="http://schemas.microsoft.com/office/drawing/2014/main" id="{387E530B-AD7B-07F6-D470-AF54C8FA8DB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557421" y="3531493"/>
            <a:ext cx="487363" cy="487363"/>
          </a:xfrm>
          <a:prstGeom prst="rect">
            <a:avLst/>
          </a:prstGeom>
        </p:spPr>
      </p:pic>
      <p:pic>
        <p:nvPicPr>
          <p:cNvPr id="13" name="그믐달 4안 19마디">
            <a:hlinkClick r:id="" action="ppaction://media"/>
            <a:extLst>
              <a:ext uri="{FF2B5EF4-FFF2-40B4-BE49-F238E27FC236}">
                <a16:creationId xmlns:a16="http://schemas.microsoft.com/office/drawing/2014/main" id="{E82F4EDE-F888-672C-BCE8-D6644C6A3C8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659323" y="3531492"/>
            <a:ext cx="487363" cy="487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FA50CD-E4C7-CF85-EE25-A559688687C4}"/>
              </a:ext>
            </a:extLst>
          </p:cNvPr>
          <p:cNvSpPr txBox="1"/>
          <p:nvPr/>
        </p:nvSpPr>
        <p:spPr>
          <a:xfrm>
            <a:off x="620341" y="4419638"/>
            <a:ext cx="3497906" cy="1569660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를</a:t>
            </a:r>
            <a:r>
              <a:rPr lang="en-US" altLang="ko-KR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”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가사가 나올 때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B♭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음과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음이 동시에 울려 단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2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도의 불협화를 줍니다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</a:p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작곡하면서 의도한 것이었지만 사람들은 </a:t>
            </a:r>
            <a:r>
              <a:rPr lang="en-US" altLang="ko-KR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틀렸다</a:t>
            </a:r>
            <a:r>
              <a:rPr lang="en-US" altLang="ko-KR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”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고 말했습니다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5A8D86-8302-3FAA-702F-A1C6EBDBAFF5}"/>
              </a:ext>
            </a:extLst>
          </p:cNvPr>
          <p:cNvSpPr txBox="1"/>
          <p:nvPr/>
        </p:nvSpPr>
        <p:spPr>
          <a:xfrm>
            <a:off x="4370575" y="4419638"/>
            <a:ext cx="3497906" cy="1938992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불협화가 의도되었음을 나타내기 위해 오른손 반주 화음에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B♭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음과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음을 모두 넣고 화음 표기도 </a:t>
            </a:r>
            <a:r>
              <a:rPr lang="en-US" altLang="ko-KR" sz="2400" dirty="0">
                <a:solidFill>
                  <a:schemeClr val="accent4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BdimM7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(B, D, F, B♭)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으로 바꿨습니다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그러나 여전히 사람들은 이 부분을 </a:t>
            </a:r>
            <a:r>
              <a:rPr lang="ko-KR" altLang="en-US" sz="2400" dirty="0">
                <a:solidFill>
                  <a:schemeClr val="accent2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듣기 불편해 했습니다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579AC-FCAD-36EF-FC9F-7483DF9D3EEB}"/>
              </a:ext>
            </a:extLst>
          </p:cNvPr>
          <p:cNvSpPr txBox="1"/>
          <p:nvPr/>
        </p:nvSpPr>
        <p:spPr>
          <a:xfrm>
            <a:off x="8120809" y="4416343"/>
            <a:ext cx="3497906" cy="1938992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아예 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서브멜로디를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 새로 만들어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빠르게 화음을 바꾸면서 각 순간에 동시에 울리는 음 중에서는 </a:t>
            </a:r>
            <a:r>
              <a:rPr lang="ko-KR" altLang="en-US" sz="2400" dirty="0">
                <a:solidFill>
                  <a:schemeClr val="accent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단</a:t>
            </a:r>
            <a:r>
              <a:rPr lang="en-US" altLang="ko-KR" sz="2400" dirty="0">
                <a:solidFill>
                  <a:schemeClr val="accent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2</a:t>
            </a:r>
            <a:r>
              <a:rPr lang="ko-KR" altLang="en-US" sz="2400" dirty="0">
                <a:solidFill>
                  <a:schemeClr val="accent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도의 음정이 없도록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수정하였습니다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반주가 튄다는 느낌은 있지만 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“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틀렸다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”</a:t>
            </a:r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고 생각되지는 않습니다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solidFill>
                <a:schemeClr val="accent4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A814821-61C4-400B-BBF3-FAFA8F020435}"/>
              </a:ext>
            </a:extLst>
          </p:cNvPr>
          <p:cNvSpPr/>
          <p:nvPr/>
        </p:nvSpPr>
        <p:spPr>
          <a:xfrm>
            <a:off x="3706620" y="1730280"/>
            <a:ext cx="847165" cy="7126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BF63689-A505-2CE2-554B-304D5731D598}"/>
              </a:ext>
            </a:extLst>
          </p:cNvPr>
          <p:cNvSpPr/>
          <p:nvPr/>
        </p:nvSpPr>
        <p:spPr>
          <a:xfrm>
            <a:off x="7590949" y="1730280"/>
            <a:ext cx="847165" cy="7126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8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7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NWC</a:t>
            </a:r>
            <a:r>
              <a:rPr lang="ko-KR" altLang="en-US" dirty="0"/>
              <a:t>에서 화음 표기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3FB10-78A9-8759-1321-0EA4F55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solidFill>
                <a:schemeClr val="accent4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66C89F-6B7D-FA19-747B-673F8964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140" y="2294902"/>
            <a:ext cx="6896698" cy="16536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7DDFB7-2005-EB1F-07FA-9AFEDF3E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727" y="4957098"/>
            <a:ext cx="6989111" cy="1135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B6164E7-FB29-928F-4926-00F5278F85B5}"/>
              </a:ext>
            </a:extLst>
          </p:cNvPr>
          <p:cNvSpPr/>
          <p:nvPr/>
        </p:nvSpPr>
        <p:spPr>
          <a:xfrm>
            <a:off x="7798799" y="4083092"/>
            <a:ext cx="751814" cy="6680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91BA9FD-FADE-EAAD-C606-349AE65F2629}"/>
              </a:ext>
            </a:extLst>
          </p:cNvPr>
          <p:cNvSpPr txBox="1">
            <a:spLocks/>
          </p:cNvSpPr>
          <p:nvPr/>
        </p:nvSpPr>
        <p:spPr>
          <a:xfrm>
            <a:off x="1142999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위는 </a:t>
            </a:r>
            <a:r>
              <a:rPr lang="en-US" altLang="ko-KR" dirty="0"/>
              <a:t>NWC </a:t>
            </a:r>
            <a:r>
              <a:rPr lang="ko-KR" altLang="en-US" dirty="0"/>
              <a:t>편집 화면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아래는 출력 악보</a:t>
            </a:r>
            <a:br>
              <a:rPr lang="en-US" altLang="ko-KR" dirty="0"/>
            </a:br>
            <a:r>
              <a:rPr lang="ko-KR" altLang="en-US" dirty="0"/>
              <a:t>미리보기 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어떻게 저렇게 보이게</a:t>
            </a:r>
            <a:br>
              <a:rPr lang="en-US" altLang="ko-KR" dirty="0"/>
            </a:br>
            <a:r>
              <a:rPr lang="ko-KR" altLang="en-US" dirty="0"/>
              <a:t>만들 수 있을까요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544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B93615-E90A-5E39-F5DB-BEF0476A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음표들이 그려진 다른 </a:t>
            </a:r>
            <a:r>
              <a:rPr lang="en-US" altLang="ko-KR" dirty="0"/>
              <a:t>staff</a:t>
            </a:r>
            <a:r>
              <a:rPr lang="ko-KR" altLang="en-US" dirty="0"/>
              <a:t>가 있는 상황입니다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 </a:t>
            </a:r>
            <a:r>
              <a:rPr lang="en-US" altLang="ko-KR" dirty="0"/>
              <a:t>staff</a:t>
            </a:r>
            <a:r>
              <a:rPr lang="ko-KR" altLang="en-US" dirty="0"/>
              <a:t>를 하나 만듭니다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이 </a:t>
            </a:r>
            <a:r>
              <a:rPr lang="en-US" altLang="ko-KR" dirty="0">
                <a:solidFill>
                  <a:schemeClr val="accent1"/>
                </a:solidFill>
              </a:rPr>
              <a:t>staff</a:t>
            </a:r>
            <a:r>
              <a:rPr lang="ko-KR" altLang="en-US" dirty="0">
                <a:solidFill>
                  <a:schemeClr val="accent1"/>
                </a:solidFill>
              </a:rPr>
              <a:t>는 화음 표기 전용 </a:t>
            </a:r>
            <a:r>
              <a:rPr lang="en-US" altLang="ko-KR" dirty="0">
                <a:solidFill>
                  <a:schemeClr val="accent1"/>
                </a:solidFill>
              </a:rPr>
              <a:t>staff</a:t>
            </a:r>
            <a:r>
              <a:rPr lang="ko-KR" altLang="en-US" dirty="0">
                <a:solidFill>
                  <a:schemeClr val="accent1"/>
                </a:solidFill>
              </a:rPr>
              <a:t>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가장 위에 놓이도록 올려줍니다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[Staff Properties…] </a:t>
            </a:r>
            <a:r>
              <a:rPr lang="ko-KR" altLang="en-US" dirty="0"/>
              <a:t>에 들어갑니다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[Visual] </a:t>
            </a:r>
            <a:r>
              <a:rPr lang="ko-KR" altLang="en-US" dirty="0"/>
              <a:t>탭에서 </a:t>
            </a:r>
            <a:r>
              <a:rPr lang="en-US" altLang="ko-KR" dirty="0"/>
              <a:t>Upper Boundary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로</a:t>
            </a:r>
            <a:r>
              <a:rPr lang="en-US" altLang="ko-KR" dirty="0"/>
              <a:t>, Lower Boundary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en-US" altLang="ko-KR" dirty="0"/>
              <a:t>2</a:t>
            </a:r>
            <a:r>
              <a:rPr lang="ko-KR" altLang="en-US" dirty="0"/>
              <a:t>로</a:t>
            </a:r>
            <a:r>
              <a:rPr lang="en-US" altLang="ko-KR" dirty="0"/>
              <a:t>, Staff Lines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설정하고 </a:t>
            </a:r>
            <a:r>
              <a:rPr lang="en-US" altLang="ko-KR" dirty="0"/>
              <a:t>OK </a:t>
            </a:r>
            <a:r>
              <a:rPr lang="ko-KR" altLang="en-US" dirty="0"/>
              <a:t>버튼을 누릅니다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[Insert] – [Text…] </a:t>
            </a:r>
            <a:r>
              <a:rPr lang="ko-KR" altLang="en-US" dirty="0"/>
              <a:t>에 들어갑니다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Display Font</a:t>
            </a:r>
            <a:r>
              <a:rPr lang="ko-KR" altLang="en-US" dirty="0"/>
              <a:t>를 </a:t>
            </a:r>
            <a:r>
              <a:rPr lang="en-US" altLang="ko-KR" dirty="0"/>
              <a:t>Italic</a:t>
            </a:r>
            <a:r>
              <a:rPr lang="ko-KR" altLang="en-US" dirty="0"/>
              <a:t>이 아닌 적절한 크기로 선택합니다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Expression</a:t>
            </a:r>
            <a:r>
              <a:rPr lang="ko-KR" altLang="en-US" dirty="0"/>
              <a:t>에 화음 표기를 입력하고 </a:t>
            </a:r>
            <a:r>
              <a:rPr lang="en-US" altLang="ko-KR" dirty="0"/>
              <a:t>OK </a:t>
            </a:r>
            <a:r>
              <a:rPr lang="ko-KR" altLang="en-US" dirty="0"/>
              <a:t>버튼을 누릅니다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NWC</a:t>
            </a:r>
            <a:r>
              <a:rPr lang="ko-KR" altLang="en-US" dirty="0"/>
              <a:t>에서 화음 표기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D815EB-B7F2-2B17-E000-C95F0C12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49" y="1155261"/>
            <a:ext cx="3709879" cy="2623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1D5565-429D-C0C9-8C9D-4D314C45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349" y="3870635"/>
            <a:ext cx="3709879" cy="26239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36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B93615-E90A-5E39-F5DB-BEF0476A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입력한 </a:t>
            </a:r>
            <a:r>
              <a:rPr lang="en-US" altLang="ko-KR" dirty="0"/>
              <a:t>Text </a:t>
            </a:r>
            <a:r>
              <a:rPr lang="ko-KR" altLang="en-US" dirty="0"/>
              <a:t>뒤에 쉼표를 추가합니다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쉼표의 길이는 화음 구간의 길이가 되도록 조정합니다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마디 구분선은 </a:t>
            </a:r>
            <a:r>
              <a:rPr lang="en-US" altLang="ko-KR" dirty="0"/>
              <a:t>Tab</a:t>
            </a:r>
            <a:r>
              <a:rPr lang="ko-KR" altLang="en-US" dirty="0"/>
              <a:t>으로 추가합니다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화음이 바뀌는 위치에 새 </a:t>
            </a:r>
            <a:r>
              <a:rPr lang="en-US" altLang="ko-KR" dirty="0"/>
              <a:t>Text</a:t>
            </a:r>
            <a:r>
              <a:rPr lang="ko-KR" altLang="en-US" dirty="0"/>
              <a:t>를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어</a:t>
            </a:r>
            <a:r>
              <a:rPr lang="en-US" altLang="ko-KR" dirty="0">
                <a:solidFill>
                  <a:schemeClr val="accent2"/>
                </a:solidFill>
              </a:rPr>
              <a:t>… </a:t>
            </a:r>
            <a:r>
              <a:rPr lang="ko-KR" altLang="en-US" dirty="0">
                <a:solidFill>
                  <a:schemeClr val="accent2"/>
                </a:solidFill>
              </a:rPr>
              <a:t>문제가 있나요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NWC</a:t>
            </a:r>
            <a:r>
              <a:rPr lang="ko-KR" altLang="en-US" dirty="0"/>
              <a:t>에서 화음 표기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9889F6-5944-AEE1-F26E-E9B0463F2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28" y="4813743"/>
            <a:ext cx="5235394" cy="1607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39400F-8EE3-314F-578D-62AED2DB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032" y="5298729"/>
            <a:ext cx="4601070" cy="11229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454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B93615-E90A-5E39-F5DB-BEF0476A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쉼표를 숨기고 싶어요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쉼표를 선택하고 </a:t>
            </a:r>
            <a:r>
              <a:rPr lang="ko-KR" altLang="en-US" dirty="0" err="1"/>
              <a:t>우클릭하여</a:t>
            </a:r>
            <a:r>
              <a:rPr lang="ko-KR" altLang="en-US" dirty="0"/>
              <a:t> </a:t>
            </a:r>
            <a:r>
              <a:rPr lang="en-US" altLang="ko-KR" dirty="0"/>
              <a:t>[Properties…]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들어갑니다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[Visibility] </a:t>
            </a:r>
            <a:r>
              <a:rPr lang="ko-KR" altLang="en-US" dirty="0"/>
              <a:t>탭에서 </a:t>
            </a:r>
            <a:r>
              <a:rPr lang="en-US" altLang="ko-KR" dirty="0"/>
              <a:t>Show on printed page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Default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가 아닌</a:t>
            </a:r>
            <a:br>
              <a:rPr lang="en-US" altLang="ko-KR" dirty="0"/>
            </a:br>
            <a:r>
              <a:rPr lang="en-US" altLang="ko-KR" dirty="0"/>
              <a:t>Never</a:t>
            </a:r>
            <a:r>
              <a:rPr lang="ko-KR" altLang="en-US" dirty="0"/>
              <a:t>로 바꿉니다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첫 마디 화음 표기가 박자표보다 오른쪽에 있으면 좋겠어요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첫 </a:t>
            </a:r>
            <a:r>
              <a:rPr lang="en-US" altLang="ko-KR" dirty="0"/>
              <a:t>Text </a:t>
            </a:r>
            <a:r>
              <a:rPr lang="ko-KR" altLang="en-US" dirty="0"/>
              <a:t>앞에 커서를 두고 </a:t>
            </a:r>
            <a:r>
              <a:rPr lang="en-US" altLang="ko-KR" dirty="0"/>
              <a:t>Insert </a:t>
            </a:r>
            <a:r>
              <a:rPr lang="ko-KR" altLang="en-US" dirty="0"/>
              <a:t>키를 눌러 </a:t>
            </a:r>
            <a:r>
              <a:rPr lang="en-US" altLang="ko-KR" dirty="0"/>
              <a:t>spacer</a:t>
            </a:r>
            <a:r>
              <a:rPr lang="ko-KR" altLang="en-US" dirty="0"/>
              <a:t>를 충분히 삽입해 줍시다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[Viewer Mode] </a:t>
            </a:r>
            <a:r>
              <a:rPr lang="ko-KR" altLang="en-US" dirty="0"/>
              <a:t>또는 </a:t>
            </a:r>
            <a:r>
              <a:rPr lang="en-US" altLang="ko-KR" dirty="0"/>
              <a:t>[Print Preview]</a:t>
            </a:r>
            <a:r>
              <a:rPr lang="ko-KR" altLang="en-US" dirty="0"/>
              <a:t>를 눌러 화음 표기가 원하는 위치에 있는지 확인</a:t>
            </a:r>
            <a:r>
              <a:rPr lang="en-US" altLang="ko-KR" dirty="0"/>
              <a:t>!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NWC</a:t>
            </a:r>
            <a:r>
              <a:rPr lang="ko-KR" altLang="en-US" dirty="0"/>
              <a:t>에서 화음 표기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6D374D-6FDD-A5BF-2F6B-79DC12F08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41" y="707760"/>
            <a:ext cx="3715965" cy="26319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9C1DE4-BC0B-8D7F-9E37-7BFD418F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91" y="4822673"/>
            <a:ext cx="5311600" cy="16079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19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B93615-E90A-5E39-F5DB-BEF0476A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4"/>
                </a:solidFill>
              </a:rPr>
              <a:t>화음을 표기하면 작곡가가 화성 구조를 빠르게 이해하고 고치기에 좋습니다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4"/>
                </a:solidFill>
              </a:rPr>
              <a:t>초보 반주자에게는 화음 기호를 병기하는 것이 도움이 됩니다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ko-KR" altLang="en-US" dirty="0"/>
              <a:t>화음 표기가 있으면 복잡한 반주를 생략하고 화음만 연주하는 것도 가능합니다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2"/>
                </a:solidFill>
              </a:rPr>
              <a:t>그러나 피아노를 전공한 전문 반주자는 화음 표기를 보지 않습니다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ko-KR" altLang="en-US" dirty="0"/>
              <a:t>반주자의 수준에 따라 화음 표기가 필요할지 결정하면 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20266D-8C59-ACF4-94CA-5594AAF9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화음 표기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02695-5708-D5AB-FD56-30FC90C696A1}"/>
              </a:ext>
            </a:extLst>
          </p:cNvPr>
          <p:cNvSpPr txBox="1"/>
          <p:nvPr/>
        </p:nvSpPr>
        <p:spPr>
          <a:xfrm>
            <a:off x="1455011" y="2263719"/>
            <a:ext cx="442942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화음 표기하기 너무 귀찮아요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…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3A85B-B5E5-C4F1-CF06-26C69B856F88}"/>
              </a:ext>
            </a:extLst>
          </p:cNvPr>
          <p:cNvSpPr txBox="1"/>
          <p:nvPr/>
        </p:nvSpPr>
        <p:spPr>
          <a:xfrm>
            <a:off x="1455011" y="2967335"/>
            <a:ext cx="442942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화음 표기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, </a:t>
            </a:r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꼭 필요할까요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?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04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39D32-4D37-06E3-5504-B2037561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그믐달</a:t>
            </a:r>
            <a:r>
              <a:rPr lang="en-US" altLang="ko-KR" dirty="0"/>
              <a:t>”</a:t>
            </a:r>
            <a:r>
              <a:rPr lang="ko-KR" altLang="en-US" dirty="0"/>
              <a:t>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7883-44C2-39DB-5E10-065A09003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최종 버전인 </a:t>
            </a:r>
            <a:r>
              <a:rPr lang="en-US" altLang="ko-KR" dirty="0"/>
              <a:t>4</a:t>
            </a:r>
            <a:r>
              <a:rPr lang="ko-KR" altLang="en-US" dirty="0"/>
              <a:t>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믐달 (2024)">
            <a:hlinkClick r:id="" action="ppaction://media"/>
            <a:extLst>
              <a:ext uri="{FF2B5EF4-FFF2-40B4-BE49-F238E27FC236}">
                <a16:creationId xmlns:a16="http://schemas.microsoft.com/office/drawing/2014/main" id="{F6DBA932-1E03-7465-2FE0-C2388E6AA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3019" y="1940351"/>
            <a:ext cx="487363" cy="487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62A0B7-A42E-9FA6-7C37-CCC7716BE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877" y="2519154"/>
            <a:ext cx="7910245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음악성 고려 요약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289612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구성</a:t>
            </a:r>
            <a:endParaRPr lang="en-US" altLang="ko-KR" sz="1600" dirty="0"/>
          </a:p>
          <a:p>
            <a:pPr lvl="1"/>
            <a:r>
              <a:rPr lang="ko-KR" altLang="en-US" sz="1400" dirty="0"/>
              <a:t>반주와 </a:t>
            </a:r>
            <a:r>
              <a:rPr lang="ko-KR" altLang="en-US" sz="1400" dirty="0" err="1"/>
              <a:t>서브멜로디를</a:t>
            </a:r>
            <a:r>
              <a:rPr lang="ko-KR" altLang="en-US" sz="1400" dirty="0"/>
              <a:t> 구분합니다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 err="1"/>
              <a:t>서브멜로디는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chemeClr val="accent2"/>
                </a:solidFill>
              </a:rPr>
              <a:t>왼손</a:t>
            </a:r>
            <a:r>
              <a:rPr lang="ko-KR" altLang="en-US" sz="1400" dirty="0"/>
              <a:t>보다는 </a:t>
            </a:r>
            <a:r>
              <a:rPr lang="ko-KR" altLang="en-US" sz="1400" dirty="0">
                <a:solidFill>
                  <a:schemeClr val="accent4"/>
                </a:solidFill>
              </a:rPr>
              <a:t>오른손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비교적 높은 음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sz="1400" dirty="0"/>
              <a:t>에 넣는 것이 좋습니다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필요하다면 왼손과 오른손 모두를 한 옥타브 위로 </a:t>
            </a:r>
            <a:r>
              <a:rPr lang="en-US" altLang="ko-KR" sz="1400" dirty="0"/>
              <a:t>shift</a:t>
            </a:r>
            <a:r>
              <a:rPr lang="ko-KR" altLang="en-US" sz="1400" dirty="0"/>
              <a:t>해서  연주하는 것도 가능합니다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가창을 뒷받침할 때 </a:t>
            </a:r>
            <a:r>
              <a:rPr lang="en-US" altLang="ko-KR" sz="1400" dirty="0">
                <a:solidFill>
                  <a:schemeClr val="accent4"/>
                </a:solidFill>
              </a:rPr>
              <a:t>2</a:t>
            </a:r>
            <a:r>
              <a:rPr lang="ko-KR" altLang="en-US" sz="1400" dirty="0" err="1">
                <a:solidFill>
                  <a:schemeClr val="accent4"/>
                </a:solidFill>
              </a:rPr>
              <a:t>분음표만으로</a:t>
            </a:r>
            <a:r>
              <a:rPr lang="ko-KR" altLang="en-US" sz="1400" dirty="0">
                <a:solidFill>
                  <a:schemeClr val="accent4"/>
                </a:solidFill>
              </a:rPr>
              <a:t> 반주</a:t>
            </a:r>
            <a:r>
              <a:rPr lang="ko-KR" altLang="en-US" sz="1400" dirty="0"/>
              <a:t>하는 경우도 많습니다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>
                <a:solidFill>
                  <a:schemeClr val="accent2"/>
                </a:solidFill>
              </a:rPr>
              <a:t>같은 리듬 패턴</a:t>
            </a:r>
            <a:r>
              <a:rPr lang="ko-KR" altLang="en-US" sz="1400" dirty="0"/>
              <a:t>으로만 곡 전체를 채우기보다</a:t>
            </a:r>
            <a:r>
              <a:rPr lang="en-US" altLang="ko-KR" sz="1400" dirty="0"/>
              <a:t>, </a:t>
            </a:r>
            <a:r>
              <a:rPr lang="ko-KR" altLang="en-US" sz="1400" dirty="0"/>
              <a:t>구간에 따라 </a:t>
            </a:r>
            <a:r>
              <a:rPr lang="ko-KR" altLang="en-US" sz="1400" dirty="0">
                <a:solidFill>
                  <a:schemeClr val="accent4"/>
                </a:solidFill>
              </a:rPr>
              <a:t>반주 구성을 바꾸면 </a:t>
            </a:r>
            <a:r>
              <a:rPr lang="ko-KR" altLang="en-US" sz="1400" dirty="0"/>
              <a:t>좋습니다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 err="1"/>
              <a:t>가창곡의</a:t>
            </a:r>
            <a:r>
              <a:rPr lang="ko-KR" altLang="en-US" sz="1400" dirty="0"/>
              <a:t> 경우 첫 마디에 목소리와 피아노가 동시에 들어오기 힘드므로 </a:t>
            </a:r>
            <a:r>
              <a:rPr lang="ko-KR" altLang="en-US" sz="1400" dirty="0">
                <a:solidFill>
                  <a:schemeClr val="accent4"/>
                </a:solidFill>
              </a:rPr>
              <a:t>전주를 넣는 것</a:t>
            </a:r>
            <a:r>
              <a:rPr lang="ko-KR" altLang="en-US" sz="1400" dirty="0"/>
              <a:t>이 좋습니다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멜로디 형태</a:t>
            </a:r>
            <a:endParaRPr lang="en-US" altLang="ko-KR" sz="1600" dirty="0"/>
          </a:p>
          <a:p>
            <a:pPr lvl="1"/>
            <a:r>
              <a:rPr lang="ko-KR" altLang="en-US" sz="1400" dirty="0"/>
              <a:t>반주와 멜로디가 대위적으로 똑같은 음형을 </a:t>
            </a:r>
            <a:r>
              <a:rPr lang="ko-KR" altLang="en-US" sz="1400" dirty="0">
                <a:solidFill>
                  <a:schemeClr val="accent2"/>
                </a:solidFill>
              </a:rPr>
              <a:t>따라가지 않도록</a:t>
            </a:r>
            <a:r>
              <a:rPr lang="ko-KR" altLang="en-US" sz="1400" dirty="0"/>
              <a:t> 하면 좋습니다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왼손과 오른손 반주가 똑같은 음형을 </a:t>
            </a:r>
            <a:r>
              <a:rPr lang="ko-KR" altLang="en-US" sz="1400" dirty="0">
                <a:solidFill>
                  <a:schemeClr val="accent2"/>
                </a:solidFill>
              </a:rPr>
              <a:t>따라가지 않도록 </a:t>
            </a:r>
            <a:r>
              <a:rPr lang="ko-KR" altLang="en-US" sz="1400" dirty="0"/>
              <a:t>하면 좋습니다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리듬</a:t>
            </a:r>
            <a:r>
              <a:rPr lang="en-US" altLang="ko-KR" sz="1600" dirty="0"/>
              <a:t>, </a:t>
            </a:r>
            <a:r>
              <a:rPr lang="ko-KR" altLang="en-US" sz="1600" dirty="0"/>
              <a:t>박자</a:t>
            </a:r>
            <a:r>
              <a:rPr lang="en-US" altLang="ko-KR" sz="1600" dirty="0"/>
              <a:t>, </a:t>
            </a:r>
            <a:r>
              <a:rPr lang="ko-KR" altLang="en-US" sz="1600" dirty="0"/>
              <a:t>빠르기</a:t>
            </a:r>
            <a:endParaRPr lang="en-US" altLang="ko-KR" sz="1600" dirty="0"/>
          </a:p>
          <a:p>
            <a:pPr lvl="1"/>
            <a:r>
              <a:rPr lang="ko-KR" altLang="en-US" sz="1400" dirty="0"/>
              <a:t>가창이 있는 부분에서의 반주는 </a:t>
            </a:r>
            <a:r>
              <a:rPr lang="en-US" altLang="ko-KR" sz="1400" dirty="0">
                <a:solidFill>
                  <a:schemeClr val="accent2"/>
                </a:solidFill>
              </a:rPr>
              <a:t>halt</a:t>
            </a:r>
            <a:r>
              <a:rPr lang="ko-KR" altLang="en-US" sz="1400" dirty="0">
                <a:solidFill>
                  <a:schemeClr val="accent2"/>
                </a:solidFill>
              </a:rPr>
              <a:t>가 길게 있으면 </a:t>
            </a:r>
            <a:r>
              <a:rPr lang="ko-KR" altLang="en-US" sz="1400" dirty="0"/>
              <a:t>피아노가 비는 동안 어색하게 들릴 수 있습니다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Metric accent</a:t>
            </a:r>
            <a:r>
              <a:rPr lang="ko-KR" altLang="en-US" sz="1400" dirty="0"/>
              <a:t>를 고려하여 강박에 화음을 두껍게 넣고 </a:t>
            </a:r>
            <a:r>
              <a:rPr lang="ko-KR" altLang="en-US" sz="1400" dirty="0" err="1"/>
              <a:t>약박에</a:t>
            </a:r>
            <a:r>
              <a:rPr lang="ko-KR" altLang="en-US" sz="1400" dirty="0"/>
              <a:t> 얇게 넣으면 자연스럽습니다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 err="1"/>
              <a:t>가창곡의</a:t>
            </a:r>
            <a:r>
              <a:rPr lang="ko-KR" altLang="en-US" sz="1400" dirty="0"/>
              <a:t> 빠르기는 피아노 반주자가 아닌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chemeClr val="accent4"/>
                </a:solidFill>
              </a:rPr>
              <a:t>가수가 리드</a:t>
            </a:r>
            <a:r>
              <a:rPr lang="ko-KR" altLang="en-US" sz="1400" dirty="0"/>
              <a:t>해야 합니다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3461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771FBD-759F-1241-945F-D42AFF51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음악성 고려 요약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F7307-4F70-EFEA-1ED7-08CA66D0B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289612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화음</a:t>
            </a:r>
            <a:endParaRPr lang="en-US" altLang="ko-KR" sz="1600" dirty="0"/>
          </a:p>
          <a:p>
            <a:pPr lvl="1"/>
            <a:r>
              <a:rPr lang="ko-KR" altLang="en-US" sz="1400" b="1" dirty="0"/>
              <a:t>반주와는 별개로</a:t>
            </a:r>
            <a:r>
              <a:rPr lang="en-US" altLang="ko-KR" sz="1400" b="1" dirty="0"/>
              <a:t>, </a:t>
            </a:r>
            <a:r>
              <a:rPr lang="ko-KR" altLang="en-US" sz="1400" b="1" dirty="0">
                <a:solidFill>
                  <a:schemeClr val="accent3"/>
                </a:solidFill>
              </a:rPr>
              <a:t>화음만 따서 </a:t>
            </a:r>
            <a:r>
              <a:rPr lang="en-US" altLang="ko-KR" sz="1400" b="1" dirty="0">
                <a:solidFill>
                  <a:schemeClr val="accent3"/>
                </a:solidFill>
              </a:rPr>
              <a:t>staff</a:t>
            </a:r>
            <a:r>
              <a:rPr lang="ko-KR" altLang="en-US" sz="1400" b="1" dirty="0">
                <a:solidFill>
                  <a:schemeClr val="accent3"/>
                </a:solidFill>
              </a:rPr>
              <a:t>를 꼭 만들고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이것만 들어보고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또 멜로디와 화음 </a:t>
            </a:r>
            <a:r>
              <a:rPr lang="en-US" altLang="ko-KR" sz="1400" b="1" dirty="0"/>
              <a:t>staff</a:t>
            </a:r>
            <a:r>
              <a:rPr lang="ko-KR" altLang="en-US" sz="1400" b="1" dirty="0"/>
              <a:t>만 켜서 같이 들어보세요</a:t>
            </a:r>
            <a:r>
              <a:rPr lang="en-US" altLang="ko-KR" sz="1400" b="1" dirty="0"/>
              <a:t>!</a:t>
            </a:r>
          </a:p>
          <a:p>
            <a:pPr lvl="1"/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반주 빼고 화음만 들어도 멜로디와 자연스럽게 잘 어울리면서 화성 진행이 자연스러워야 합니다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ko-KR" altLang="en-US" sz="1400" dirty="0"/>
              <a:t>왼손의 가장 낮은 </a:t>
            </a:r>
            <a:r>
              <a:rPr lang="ko-KR" altLang="en-US" sz="1400" dirty="0">
                <a:solidFill>
                  <a:schemeClr val="accent4"/>
                </a:solidFill>
              </a:rPr>
              <a:t>베이스 음은 웬만하면 화음의 </a:t>
            </a:r>
            <a:r>
              <a:rPr lang="ko-KR" altLang="en-US" sz="1400" dirty="0" err="1">
                <a:solidFill>
                  <a:schemeClr val="accent4"/>
                </a:solidFill>
              </a:rPr>
              <a:t>근음을</a:t>
            </a:r>
            <a:r>
              <a:rPr lang="ko-KR" altLang="en-US" sz="1400" dirty="0">
                <a:solidFill>
                  <a:schemeClr val="accent4"/>
                </a:solidFill>
              </a:rPr>
              <a:t> 찍어주는 것</a:t>
            </a:r>
            <a:r>
              <a:rPr lang="ko-KR" altLang="en-US" sz="1400" dirty="0"/>
              <a:t>이 좋습니다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베이스 음이 </a:t>
            </a:r>
            <a:r>
              <a:rPr lang="ko-KR" altLang="en-US" sz="1400" dirty="0" err="1"/>
              <a:t>근음이</a:t>
            </a:r>
            <a:r>
              <a:rPr lang="ko-KR" altLang="en-US" sz="1400" dirty="0"/>
              <a:t> 아닌 화음은 전위 화음이거나 하이브리드 화음이며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이들은 불안정하고 긴장감을 줍니다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ko-KR" altLang="en-US" sz="1400" dirty="0"/>
              <a:t>왼손의 베이스 음이 정해져 있다면 오른손 화음은 어떻게 전위해도</a:t>
            </a:r>
            <a:r>
              <a:rPr lang="en-US" altLang="ko-KR" sz="1400" dirty="0"/>
              <a:t> </a:t>
            </a:r>
            <a:r>
              <a:rPr lang="ko-KR" altLang="en-US" sz="1400" dirty="0"/>
              <a:t>괜찮습니다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왼손에 화음을 넣더라도 </a:t>
            </a:r>
            <a:r>
              <a:rPr lang="en-US" altLang="ko-KR" sz="1400" dirty="0">
                <a:solidFill>
                  <a:schemeClr val="accent2"/>
                </a:solidFill>
              </a:rPr>
              <a:t>3</a:t>
            </a:r>
            <a:r>
              <a:rPr lang="ko-KR" altLang="en-US" sz="1400" dirty="0">
                <a:solidFill>
                  <a:schemeClr val="accent2"/>
                </a:solidFill>
              </a:rPr>
              <a:t>도화음은 잘 넣지 않고 </a:t>
            </a:r>
            <a:r>
              <a:rPr lang="en-US" altLang="ko-KR" sz="1400" dirty="0">
                <a:solidFill>
                  <a:schemeClr val="accent4"/>
                </a:solidFill>
              </a:rPr>
              <a:t>5</a:t>
            </a:r>
            <a:r>
              <a:rPr lang="ko-KR" altLang="en-US" sz="1400" dirty="0" err="1">
                <a:solidFill>
                  <a:schemeClr val="accent4"/>
                </a:solidFill>
              </a:rPr>
              <a:t>도씩</a:t>
            </a:r>
            <a:r>
              <a:rPr lang="ko-KR" altLang="en-US" sz="1400" dirty="0">
                <a:solidFill>
                  <a:schemeClr val="accent4"/>
                </a:solidFill>
              </a:rPr>
              <a:t> 띄어서 음을 배치</a:t>
            </a:r>
            <a:r>
              <a:rPr lang="ko-KR" altLang="en-US" sz="1400" dirty="0"/>
              <a:t>하는 것이 좋습니다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b="1" dirty="0"/>
              <a:t>반주의 각 순간에서 </a:t>
            </a:r>
            <a:r>
              <a:rPr lang="ko-KR" altLang="en-US" sz="1400" b="1" dirty="0">
                <a:solidFill>
                  <a:schemeClr val="accent3"/>
                </a:solidFill>
              </a:rPr>
              <a:t>가장 낮은 음만 딴 단선율</a:t>
            </a:r>
            <a:r>
              <a:rPr lang="ko-KR" altLang="en-US" sz="1400" b="1" dirty="0"/>
              <a:t>과 </a:t>
            </a:r>
            <a:r>
              <a:rPr lang="ko-KR" altLang="en-US" sz="1400" b="1" dirty="0">
                <a:solidFill>
                  <a:schemeClr val="accent3"/>
                </a:solidFill>
              </a:rPr>
              <a:t>가장 높은 음만 딴 단선율</a:t>
            </a:r>
            <a:r>
              <a:rPr lang="ko-KR" altLang="en-US" sz="1400" b="1" dirty="0"/>
              <a:t>을 각각 만들어 들어보세요</a:t>
            </a:r>
            <a:r>
              <a:rPr lang="en-US" altLang="ko-KR" sz="1400" b="1" dirty="0"/>
              <a:t>!</a:t>
            </a:r>
          </a:p>
          <a:p>
            <a:pPr lvl="1"/>
            <a:r>
              <a:rPr lang="ko-KR" altLang="en-US" sz="1400" b="1" dirty="0"/>
              <a:t>각 성부</a:t>
            </a:r>
            <a:r>
              <a:rPr lang="en-US" altLang="ko-KR" sz="1400" b="1" dirty="0">
                <a:solidFill>
                  <a:schemeClr val="bg2">
                    <a:lumMod val="75000"/>
                  </a:schemeClr>
                </a:solidFill>
              </a:rPr>
              <a:t>(voice)</a:t>
            </a:r>
            <a:r>
              <a:rPr lang="ko-KR" altLang="en-US" sz="1400" b="1" dirty="0"/>
              <a:t>가 보이스 리딩 규칙을 따르도록 만드세요</a:t>
            </a:r>
            <a:r>
              <a:rPr lang="en-US" altLang="ko-KR" sz="1400" b="1" dirty="0"/>
              <a:t>.</a:t>
            </a:r>
          </a:p>
          <a:p>
            <a:pPr lvl="1"/>
            <a:r>
              <a:rPr lang="ko-KR" altLang="en-US" sz="1400" dirty="0"/>
              <a:t>화음의 </a:t>
            </a:r>
            <a:r>
              <a:rPr lang="en-US" altLang="ko-KR" sz="1400" dirty="0">
                <a:solidFill>
                  <a:schemeClr val="accent2"/>
                </a:solidFill>
              </a:rPr>
              <a:t>3</a:t>
            </a:r>
            <a:r>
              <a:rPr lang="ko-KR" altLang="en-US" sz="1400" dirty="0">
                <a:solidFill>
                  <a:schemeClr val="accent2"/>
                </a:solidFill>
              </a:rPr>
              <a:t>음은 중복하지 않는 것</a:t>
            </a:r>
            <a:r>
              <a:rPr lang="ko-KR" altLang="en-US" sz="1400" dirty="0"/>
              <a:t>이 좋습니다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만약 중복된다면 </a:t>
            </a:r>
            <a:r>
              <a:rPr lang="ko-KR" altLang="en-US" sz="1400" dirty="0">
                <a:solidFill>
                  <a:schemeClr val="accent4"/>
                </a:solidFill>
              </a:rPr>
              <a:t>하나를 생략하고 대신 </a:t>
            </a:r>
            <a:r>
              <a:rPr lang="en-US" altLang="ko-KR" sz="1400" dirty="0">
                <a:solidFill>
                  <a:schemeClr val="accent4"/>
                </a:solidFill>
              </a:rPr>
              <a:t>2</a:t>
            </a:r>
            <a:r>
              <a:rPr lang="ko-KR" altLang="en-US" sz="1400" dirty="0">
                <a:solidFill>
                  <a:schemeClr val="accent4"/>
                </a:solidFill>
              </a:rPr>
              <a:t>음을 넣어봅시다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>
                <a:solidFill>
                  <a:schemeClr val="accent2"/>
                </a:solidFill>
              </a:rPr>
              <a:t>단</a:t>
            </a:r>
            <a:r>
              <a:rPr lang="en-US" altLang="ko-KR" sz="1400" dirty="0">
                <a:solidFill>
                  <a:schemeClr val="accent2"/>
                </a:solidFill>
              </a:rPr>
              <a:t>2</a:t>
            </a:r>
            <a:r>
              <a:rPr lang="ko-KR" altLang="en-US" sz="1400" dirty="0">
                <a:solidFill>
                  <a:schemeClr val="accent2"/>
                </a:solidFill>
              </a:rPr>
              <a:t>도가 포함된 화음</a:t>
            </a:r>
            <a:r>
              <a:rPr lang="ko-KR" altLang="en-US" sz="1400" dirty="0"/>
              <a:t>은 거의 사용하지 않습니다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의도하고 넣은 화음이라도 듣는 사람들이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틀렸다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”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고 생각한다면 수정하는 것이 좋습니다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ko-KR" altLang="en-US" sz="1400" dirty="0"/>
              <a:t>초보 반주자가 볼 악보에는</a:t>
            </a:r>
            <a:r>
              <a:rPr lang="ko-KR" altLang="en-US" sz="1400" dirty="0">
                <a:solidFill>
                  <a:schemeClr val="accent4"/>
                </a:solidFill>
              </a:rPr>
              <a:t> 화음 기호를 병기하는 것</a:t>
            </a:r>
            <a:r>
              <a:rPr lang="ko-KR" altLang="en-US" sz="1400" dirty="0"/>
              <a:t>이 도움이 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전문 반주자가 볼 악보에는 </a:t>
            </a:r>
            <a:r>
              <a:rPr lang="ko-KR" altLang="en-US" sz="1400" dirty="0">
                <a:solidFill>
                  <a:schemeClr val="accent2"/>
                </a:solidFill>
              </a:rPr>
              <a:t>화음 표기</a:t>
            </a:r>
            <a:r>
              <a:rPr lang="ko-KR" altLang="en-US" sz="1400" dirty="0"/>
              <a:t>를 넣지 않아도 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596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및 화음 인식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음악정보검색</a:t>
            </a:r>
          </a:p>
        </p:txBody>
      </p:sp>
    </p:spTree>
    <p:extLst>
      <p:ext uri="{BB962C8B-B14F-4D97-AF65-F5344CB8AC3E}">
        <p14:creationId xmlns:p14="http://schemas.microsoft.com/office/powerpoint/2010/main" val="402534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B3A2B59-2436-41EF-2E4E-7A84D601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작곡을 하다 보면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8556D42-F870-FF60-B6C3-485A983F7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103845"/>
            <a:ext cx="9872871" cy="992154"/>
          </a:xfrm>
        </p:spPr>
        <p:txBody>
          <a:bodyPr/>
          <a:lstStyle/>
          <a:p>
            <a:r>
              <a:rPr lang="ko-KR" altLang="en-US" dirty="0"/>
              <a:t>이런 경우가 있지 않나요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98280-C820-E4C2-6EBF-D64D14A4286B}"/>
              </a:ext>
            </a:extLst>
          </p:cNvPr>
          <p:cNvSpPr txBox="1"/>
          <p:nvPr/>
        </p:nvSpPr>
        <p:spPr>
          <a:xfrm>
            <a:off x="1885325" y="2276970"/>
            <a:ext cx="838822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각 마디 별로 조화로운 화음을 알아서 찾아줬으면 좋겠어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8A8B6-DF69-D25E-9750-7E0BAFB6BE0F}"/>
              </a:ext>
            </a:extLst>
          </p:cNvPr>
          <p:cNvSpPr txBox="1"/>
          <p:nvPr/>
        </p:nvSpPr>
        <p:spPr>
          <a:xfrm>
            <a:off x="1885325" y="3219262"/>
            <a:ext cx="838822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조성도 자동으로 찾을 수 있지 않을까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?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760AA-8DF4-6482-D64D-E4DDEF473ABE}"/>
              </a:ext>
            </a:extLst>
          </p:cNvPr>
          <p:cNvSpPr txBox="1"/>
          <p:nvPr/>
        </p:nvSpPr>
        <p:spPr>
          <a:xfrm>
            <a:off x="1885325" y="4161553"/>
            <a:ext cx="838822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현재 조성에서 각 마디의 화음이 어떤 기능을 하는지 분석하고 싶어</a:t>
            </a:r>
            <a:r>
              <a:rPr lang="en-US" altLang="ko-KR" sz="2400" dirty="0"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.</a:t>
            </a:r>
            <a:endParaRPr lang="ko-KR" altLang="en-US" sz="2400" dirty="0"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49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46DD9-C2EB-2EDC-A0DE-9FAA392D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MIDI </a:t>
            </a:r>
            <a:r>
              <a:rPr lang="ko-KR" altLang="en-US" dirty="0"/>
              <a:t>분석기</a:t>
            </a:r>
          </a:p>
        </p:txBody>
      </p:sp>
      <p:pic>
        <p:nvPicPr>
          <p:cNvPr id="5" name="내용 개체 틀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81C0020-22FF-C5CA-1079-B9DD27F24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94" y="1845529"/>
            <a:ext cx="5566644" cy="37833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E5C67-CAD4-E053-6946-C80FFBBBF5F6}"/>
              </a:ext>
            </a:extLst>
          </p:cNvPr>
          <p:cNvSpPr txBox="1"/>
          <p:nvPr/>
        </p:nvSpPr>
        <p:spPr>
          <a:xfrm>
            <a:off x="5999894" y="5844546"/>
            <a:ext cx="55514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a typeface="나눔손글씨 세화체" panose="02000503000000000000" pitchFamily="2" charset="-127"/>
                <a:hlinkClick r:id="rId3"/>
              </a:rPr>
              <a:t>https://github.com/salt26/midi-analyzer</a:t>
            </a:r>
            <a:r>
              <a:rPr lang="en-US" altLang="ko-KR" dirty="0">
                <a:ea typeface="나눔손글씨 세화체" panose="02000503000000000000" pitchFamily="2" charset="-127"/>
              </a:rPr>
              <a:t> </a:t>
            </a:r>
            <a:endParaRPr lang="ko-KR" altLang="en-US" dirty="0">
              <a:ea typeface="나눔손글씨 세화체" panose="02000503000000000000" pitchFamily="2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822AC1D1-F34C-59BC-2EE8-1C2C76C858A7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4632649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MIDI </a:t>
            </a:r>
            <a:r>
              <a:rPr lang="ko-KR" altLang="en-US" dirty="0"/>
              <a:t>파일을 입력으로 넣습니다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다음을 분석해줍니다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sz="1800" dirty="0"/>
              <a:t>Ticks per beat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박자 당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tick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수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sz="1800" dirty="0" err="1"/>
              <a:t>박자표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/>
              <a:t>조표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악보에 표시된 대로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sz="1800" dirty="0"/>
              <a:t>박자표에 따른 마디 구분</a:t>
            </a:r>
            <a:endParaRPr lang="en-US" altLang="ko-KR" sz="1800" dirty="0"/>
          </a:p>
          <a:p>
            <a:pPr lvl="1"/>
            <a:r>
              <a:rPr lang="ko-KR" altLang="en-US" sz="1800" b="1" dirty="0">
                <a:solidFill>
                  <a:schemeClr val="accent1"/>
                </a:solidFill>
              </a:rPr>
              <a:t>해당 마디의 화음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자동 인식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sz="1800" dirty="0"/>
              <a:t>멜로디 형태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높고 낮음으로 표현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sz="1800" dirty="0"/>
              <a:t>비슷한 멜로디 형태를 가진 마디들</a:t>
            </a:r>
            <a:endParaRPr lang="en-US" altLang="ko-KR" sz="1800" dirty="0"/>
          </a:p>
          <a:p>
            <a:pPr lvl="1"/>
            <a:r>
              <a:rPr lang="ko-KR" altLang="en-US" sz="1800" b="1" dirty="0">
                <a:solidFill>
                  <a:schemeClr val="accent1"/>
                </a:solidFill>
              </a:rPr>
              <a:t>곡 전체에서 반복적으로 나타나는 여러 마디의 시퀀스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곡의 구조 정보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C#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으로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2020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년에 개발하였습니다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Windows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에서만 실행됩니다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68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CF030-8D6B-67F6-045B-F1BDB330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8313B-D60C-6392-715F-D4A663A46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컴퓨터가 </a:t>
            </a:r>
            <a:r>
              <a:rPr lang="en-US" altLang="ko-KR" dirty="0"/>
              <a:t>MIDI </a:t>
            </a:r>
            <a:r>
              <a:rPr lang="ko-KR" altLang="en-US" dirty="0"/>
              <a:t>파일을 보고 어떻게 화음 인식을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관련 자료</a:t>
            </a:r>
            <a:r>
              <a:rPr lang="en-US" altLang="ko-KR" dirty="0"/>
              <a:t>: </a:t>
            </a:r>
            <a:r>
              <a:rPr lang="en-US" altLang="ko-KR" sz="1800" dirty="0">
                <a:hlinkClick r:id="rId2"/>
              </a:rPr>
              <a:t>https://drive.google.com/file/d/1L186iaWLcxizy7InFwXBtloSdKOW0eWC/view</a:t>
            </a:r>
            <a:r>
              <a:rPr lang="en-US" altLang="ko-KR" dirty="0"/>
              <a:t> </a:t>
            </a:r>
          </a:p>
          <a:p>
            <a:pPr marL="502920" indent="-457200">
              <a:buFont typeface="+mj-lt"/>
              <a:buAutoNum type="arabicPeriod"/>
            </a:pPr>
            <a:endParaRPr lang="en-US" altLang="ko-KR" dirty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주어진 음악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구간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크로마</a:t>
            </a:r>
            <a:r>
              <a:rPr lang="ko-KR" altLang="en-US" dirty="0"/>
              <a:t> 벡터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(chroma vector)</a:t>
            </a:r>
            <a:r>
              <a:rPr lang="ko-KR" altLang="en-US" dirty="0"/>
              <a:t>를 만듭니다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12</a:t>
            </a:r>
            <a:r>
              <a:rPr lang="ko-KR" altLang="en-US" dirty="0">
                <a:solidFill>
                  <a:schemeClr val="accent1"/>
                </a:solidFill>
              </a:rPr>
              <a:t>가지 음 높이 종류가 구간 내에 등장하는 시간 길이의 합을 나타내는 </a:t>
            </a:r>
            <a:r>
              <a:rPr lang="en-US" altLang="ko-KR" dirty="0">
                <a:solidFill>
                  <a:schemeClr val="accent1"/>
                </a:solidFill>
              </a:rPr>
              <a:t>12</a:t>
            </a:r>
            <a:r>
              <a:rPr lang="ko-KR" altLang="en-US" dirty="0">
                <a:solidFill>
                  <a:schemeClr val="accent1"/>
                </a:solidFill>
              </a:rPr>
              <a:t>차원 벡터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이 </a:t>
            </a:r>
            <a:r>
              <a:rPr lang="ko-KR" altLang="en-US" dirty="0" err="1">
                <a:solidFill>
                  <a:schemeClr val="accent1"/>
                </a:solidFill>
              </a:rPr>
              <a:t>크로마</a:t>
            </a:r>
            <a:r>
              <a:rPr lang="ko-KR" altLang="en-US" dirty="0">
                <a:solidFill>
                  <a:schemeClr val="accent1"/>
                </a:solidFill>
              </a:rPr>
              <a:t> 벡터를 모든 원소의 합이 </a:t>
            </a:r>
            <a:r>
              <a:rPr lang="en-US" altLang="ko-KR" dirty="0">
                <a:solidFill>
                  <a:schemeClr val="accent1"/>
                </a:solidFill>
              </a:rPr>
              <a:t>1</a:t>
            </a:r>
            <a:r>
              <a:rPr lang="ko-KR" altLang="en-US" dirty="0">
                <a:solidFill>
                  <a:schemeClr val="accent1"/>
                </a:solidFill>
              </a:rPr>
              <a:t>이 되도록 정규화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(normalize)</a:t>
            </a:r>
            <a:r>
              <a:rPr lang="ko-KR" altLang="en-US" dirty="0">
                <a:solidFill>
                  <a:schemeClr val="accent1"/>
                </a:solidFill>
              </a:rPr>
              <a:t>하여 사용합니다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253541A-1F56-1A09-6C65-3143E333E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914386"/>
              </p:ext>
            </p:extLst>
          </p:nvPr>
        </p:nvGraphicFramePr>
        <p:xfrm>
          <a:off x="1696098" y="4302620"/>
          <a:ext cx="81279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398200845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945425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6958951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0939544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6099291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4631560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610537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24330031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84673489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227027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66200214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12597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7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1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95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CF030-8D6B-67F6-045B-F1BDB330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인식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8A8313B-D60C-6392-715F-D4A663A46C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02920" indent="-457200">
                  <a:buFont typeface="+mj-lt"/>
                  <a:buAutoNum type="arabicPeriod"/>
                </a:pPr>
                <a:r>
                  <a:rPr lang="ko-KR" altLang="en-US" dirty="0"/>
                  <a:t>주어진 음악</a:t>
                </a:r>
                <a:r>
                  <a:rPr lang="en-US" altLang="ko-KR" dirty="0">
                    <a:solidFill>
                      <a:schemeClr val="bg2">
                        <a:lumMod val="75000"/>
                      </a:schemeClr>
                    </a:solidFill>
                  </a:rPr>
                  <a:t>(</a:t>
                </a:r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</a:rPr>
                  <a:t>구간</a:t>
                </a:r>
                <a:r>
                  <a:rPr lang="en-US" altLang="ko-KR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  <a:r>
                  <a:rPr lang="ko-KR" altLang="en-US" dirty="0"/>
                  <a:t>에서 </a:t>
                </a:r>
                <a:r>
                  <a:rPr lang="ko-KR" altLang="en-US" dirty="0" err="1"/>
                  <a:t>크로마</a:t>
                </a:r>
                <a:r>
                  <a:rPr lang="ko-KR" altLang="en-US" dirty="0"/>
                  <a:t> 벡터</a:t>
                </a:r>
                <a:r>
                  <a:rPr lang="en-US" altLang="ko-KR" dirty="0">
                    <a:solidFill>
                      <a:schemeClr val="bg2">
                        <a:lumMod val="75000"/>
                      </a:schemeClr>
                    </a:solidFill>
                  </a:rPr>
                  <a:t>(chroma vector)</a:t>
                </a:r>
                <a:r>
                  <a:rPr lang="ko-KR" altLang="en-US" dirty="0"/>
                  <a:t>를 만듭니다</a:t>
                </a:r>
                <a:r>
                  <a:rPr lang="en-US" altLang="ko-KR" dirty="0"/>
                  <a:t>.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ko-KR" altLang="en-US" dirty="0"/>
                  <a:t>인식하고자 하는 화음들의 템플릿을 준비합니다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>
                    <a:solidFill>
                      <a:schemeClr val="accent4"/>
                    </a:solidFill>
                  </a:rPr>
                  <a:t>예</a:t>
                </a:r>
                <a:r>
                  <a:rPr lang="en-US" altLang="ko-KR" dirty="0">
                    <a:solidFill>
                      <a:schemeClr val="accent4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accent1"/>
                    </a:solidFill>
                  </a:rPr>
                  <a:t>Major, minor, augmented, diminished, suspended 4</a:t>
                </a:r>
                <a:r>
                  <a:rPr lang="en-US" altLang="ko-KR" baseline="30000" dirty="0">
                    <a:solidFill>
                      <a:schemeClr val="accent1"/>
                    </a:solidFill>
                  </a:rPr>
                  <a:t>th</a:t>
                </a:r>
                <a:r>
                  <a:rPr lang="en-US" altLang="ko-KR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accent1"/>
                    </a:solidFill>
                  </a:rPr>
                  <a:t>를 인식하고자 한다면</a:t>
                </a:r>
                <a:br>
                  <a:rPr lang="en-US" altLang="ko-KR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ko-K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×5=</m:t>
                    </m:r>
                    <m:r>
                      <a:rPr lang="en-US" altLang="ko-KR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</m:oMath>
                </a14:m>
                <a:r>
                  <a:rPr lang="ko-KR" altLang="en-US" dirty="0">
                    <a:solidFill>
                      <a:schemeClr val="accent1"/>
                    </a:solidFill>
                  </a:rPr>
                  <a:t> 개의 화음 템플릿이 필요합니다</a:t>
                </a:r>
                <a:r>
                  <a:rPr lang="en-US" altLang="ko-KR" dirty="0">
                    <a:solidFill>
                      <a:schemeClr val="accent1"/>
                    </a:solidFill>
                  </a:rPr>
                  <a:t>.</a:t>
                </a:r>
              </a:p>
              <a:p>
                <a:pPr lvl="1"/>
                <a:r>
                  <a:rPr lang="ko-KR" altLang="en-US" dirty="0">
                    <a:solidFill>
                      <a:schemeClr val="accent1"/>
                    </a:solidFill>
                  </a:rPr>
                  <a:t>화음 템플릿은 크게 두 종류가 있습니다</a:t>
                </a:r>
                <a:r>
                  <a:rPr lang="en-US" altLang="ko-KR" dirty="0">
                    <a:solidFill>
                      <a:schemeClr val="accent1"/>
                    </a:solidFill>
                  </a:rPr>
                  <a:t>.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8A8313B-D60C-6392-715F-D4A663A46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D97F7EE5-E24F-F118-E203-74BDD7A9E6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2223"/>
                  </p:ext>
                </p:extLst>
              </p:nvPr>
            </p:nvGraphicFramePr>
            <p:xfrm>
              <a:off x="362338" y="3936741"/>
              <a:ext cx="11467324" cy="2484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3501">
                      <a:extLst>
                        <a:ext uri="{9D8B030D-6E8A-4147-A177-3AD203B41FA5}">
                          <a16:colId xmlns:a16="http://schemas.microsoft.com/office/drawing/2014/main" val="2391742441"/>
                        </a:ext>
                      </a:extLst>
                    </a:gridCol>
                    <a:gridCol w="6603823">
                      <a:extLst>
                        <a:ext uri="{9D8B030D-6E8A-4147-A177-3AD203B41FA5}">
                          <a16:colId xmlns:a16="http://schemas.microsoft.com/office/drawing/2014/main" val="13337269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ko-KR" altLang="en-US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배음 템플릿 </a:t>
                          </a:r>
                          <a:r>
                            <a:rPr lang="en-US" altLang="ko-KR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(</a:t>
                          </a:r>
                          <a:r>
                            <a:rPr lang="ko-KR" altLang="en-US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추천</a:t>
                          </a:r>
                          <a:r>
                            <a:rPr lang="en-US" altLang="ko-KR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!)</a:t>
                          </a:r>
                          <a:endParaRPr lang="ko-KR" altLang="en-US" dirty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ko-KR" altLang="en-US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배음 템플릿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77716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화음을 구성하는 기본음들을 </a:t>
                          </a:r>
                          <a:r>
                            <a:rPr lang="en-US" altLang="ko-KR" sz="1600" dirty="0"/>
                            <a:t>1, </a:t>
                          </a:r>
                          <a:r>
                            <a:rPr lang="ko-KR" altLang="en-US" sz="1600" dirty="0"/>
                            <a:t>나머지를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  <a:r>
                            <a:rPr lang="en-US" altLang="ko-KR" sz="160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6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−16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60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:br>
                            <a:rPr lang="en-US" altLang="ko-KR" sz="160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</a:br>
                          <a:r>
                            <a:rPr lang="ko-KR" altLang="en-US" sz="160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처럼 매우 작은 값</a:t>
                          </a:r>
                          <a:r>
                            <a:rPr lang="en-US" altLang="ko-KR" sz="160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)</a:t>
                          </a:r>
                          <a:r>
                            <a:rPr lang="ko-KR" altLang="en-US" sz="1600" dirty="0"/>
                            <a:t>으로 하는 </a:t>
                          </a:r>
                          <a:r>
                            <a:rPr lang="ko-KR" altLang="en-US" sz="1600" dirty="0" err="1"/>
                            <a:t>크로마</a:t>
                          </a:r>
                          <a:r>
                            <a:rPr lang="ko-KR" altLang="en-US" sz="1600" dirty="0"/>
                            <a:t> 벡터를 만들어</a:t>
                          </a:r>
                          <a:br>
                            <a:rPr lang="en-US" altLang="ko-KR" sz="1600" dirty="0"/>
                          </a:br>
                          <a:r>
                            <a:rPr lang="ko-KR" altLang="en-US" sz="1600" dirty="0" err="1"/>
                            <a:t>정규화한</a:t>
                          </a:r>
                          <a:r>
                            <a:rPr lang="ko-KR" altLang="en-US" sz="1600" dirty="0"/>
                            <a:t> </a:t>
                          </a:r>
                          <a:r>
                            <a:rPr lang="en-US" altLang="ko-KR" sz="1600" dirty="0"/>
                            <a:t>12</a:t>
                          </a:r>
                          <a:r>
                            <a:rPr lang="ko-KR" altLang="en-US" sz="1600" dirty="0"/>
                            <a:t>차원 벡터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자세한 설명은 </a:t>
                          </a:r>
                          <a:r>
                            <a:rPr lang="ko-KR" altLang="en-US" sz="1600" dirty="0">
                              <a:hlinkClick r:id="rId3"/>
                            </a:rPr>
                            <a:t>자료</a:t>
                          </a:r>
                          <a:r>
                            <a:rPr lang="ko-KR" altLang="en-US" sz="1600" dirty="0"/>
                            <a:t>의 </a:t>
                          </a:r>
                          <a:r>
                            <a:rPr lang="en-US" altLang="ko-KR" sz="1600" dirty="0"/>
                            <a:t>6</a:t>
                          </a:r>
                          <a:r>
                            <a:rPr lang="ko-KR" altLang="en-US" sz="1600" dirty="0"/>
                            <a:t>페이지를 참조하세요</a:t>
                          </a:r>
                          <a:r>
                            <a:rPr lang="en-US" altLang="ko-KR" sz="1600" dirty="0"/>
                            <a:t>.</a:t>
                          </a:r>
                          <a:endParaRPr lang="ko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11906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예</a:t>
                          </a:r>
                          <a:r>
                            <a:rPr lang="en-US" altLang="ko-KR" sz="1600" dirty="0"/>
                            <a:t>) C </a:t>
                          </a:r>
                          <a:r>
                            <a:rPr lang="ko-KR" altLang="en-US" sz="1600" dirty="0"/>
                            <a:t>화음의 경우</a:t>
                          </a:r>
                          <a:endParaRPr lang="en-US" altLang="ko-KR" sz="1600" dirty="0"/>
                        </a:p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{1,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1,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1,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}.normalize()</a:t>
                          </a:r>
                          <a:endParaRPr lang="ko-KR" altLang="en-US" sz="1400" dirty="0">
                            <a:solidFill>
                              <a:schemeClr val="accent2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예</a:t>
                          </a:r>
                          <a:r>
                            <a:rPr lang="en-US" altLang="ko-KR" sz="1600" dirty="0"/>
                            <a:t>) C </a:t>
                          </a:r>
                          <a:r>
                            <a:rPr lang="ko-KR" altLang="en-US" sz="1600" dirty="0"/>
                            <a:t>화음의 경우</a:t>
                          </a:r>
                          <a:endParaRPr lang="en-US" altLang="ko-KR" sz="1600" dirty="0"/>
                        </a:p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{1.816,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</a:t>
                          </a:r>
                          <a:r>
                            <a:rPr lang="en-US" altLang="ko-KR" sz="1400" baseline="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 0.36</a:t>
                          </a:r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1.816,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2.176,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, 0.36}.normalize()</a:t>
                          </a:r>
                          <a:endParaRPr lang="ko-KR" altLang="en-US" sz="1400" dirty="0">
                            <a:solidFill>
                              <a:schemeClr val="accent2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7909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MIDI 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음악에서 화음을 인식할 때 유용합니다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오디오 음악에서 화음을 인식할 때 유용합니다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868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7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화음 템플릿을 사용하면 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7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화음도 잘 인식합니다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MIDI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에서 사용 시 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Major 7</a:t>
                          </a:r>
                          <a:r>
                            <a:rPr lang="en-US" altLang="ko-KR" sz="1400" baseline="30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th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화음을 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Major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화음으로 인식할 확률이 높습니다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8235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D97F7EE5-E24F-F118-E203-74BDD7A9E6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2223"/>
                  </p:ext>
                </p:extLst>
              </p:nvPr>
            </p:nvGraphicFramePr>
            <p:xfrm>
              <a:off x="362338" y="3936741"/>
              <a:ext cx="11467324" cy="2484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3501">
                      <a:extLst>
                        <a:ext uri="{9D8B030D-6E8A-4147-A177-3AD203B41FA5}">
                          <a16:colId xmlns:a16="http://schemas.microsoft.com/office/drawing/2014/main" val="2391742441"/>
                        </a:ext>
                      </a:extLst>
                    </a:gridCol>
                    <a:gridCol w="6603823">
                      <a:extLst>
                        <a:ext uri="{9D8B030D-6E8A-4147-A177-3AD203B41FA5}">
                          <a16:colId xmlns:a16="http://schemas.microsoft.com/office/drawing/2014/main" val="13337269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ko-KR" altLang="en-US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배음 템플릿 </a:t>
                          </a:r>
                          <a:r>
                            <a:rPr lang="en-US" altLang="ko-KR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(</a:t>
                          </a:r>
                          <a:r>
                            <a:rPr lang="ko-KR" altLang="en-US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추천</a:t>
                          </a:r>
                          <a:r>
                            <a:rPr lang="en-US" altLang="ko-KR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!)</a:t>
                          </a:r>
                          <a:endParaRPr lang="ko-KR" altLang="en-US" dirty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ko-KR" altLang="en-US" dirty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배음 템플릿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7771635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25" t="-50000" r="-136341" b="-15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자세한 설명은 </a:t>
                          </a:r>
                          <a:r>
                            <a:rPr lang="ko-KR" altLang="en-US" sz="1600" dirty="0">
                              <a:hlinkClick r:id="rId5"/>
                            </a:rPr>
                            <a:t>자료</a:t>
                          </a:r>
                          <a:r>
                            <a:rPr lang="ko-KR" altLang="en-US" sz="1600" dirty="0"/>
                            <a:t>의 </a:t>
                          </a:r>
                          <a:r>
                            <a:rPr lang="en-US" altLang="ko-KR" sz="1600" dirty="0"/>
                            <a:t>6</a:t>
                          </a:r>
                          <a:r>
                            <a:rPr lang="ko-KR" altLang="en-US" sz="1600" dirty="0"/>
                            <a:t>페이지를 참조하세요</a:t>
                          </a:r>
                          <a:r>
                            <a:rPr lang="en-US" altLang="ko-KR" sz="1600" dirty="0"/>
                            <a:t>.</a:t>
                          </a:r>
                          <a:endParaRPr lang="ko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11906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25" t="-226667" r="-136341" b="-1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73708" t="-226667" r="-369" b="-13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909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MIDI 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음악에서 화음을 인식할 때 유용합니다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오디오 음악에서 화음을 인식할 때 유용합니다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868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7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화음 템플릿을 사용하면 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7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화음도 잘 인식합니다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MIDI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에서 사용 시 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Major 7</a:t>
                          </a:r>
                          <a:r>
                            <a:rPr lang="en-US" altLang="ko-KR" sz="1400" baseline="30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th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화음을 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Major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3</a:t>
                          </a:r>
                          <a:r>
                            <a:rPr lang="ko-KR" altLang="en-US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화음으로 인식할 확률이 높습니다</a:t>
                          </a: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82355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9057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CF030-8D6B-67F6-045B-F1BDB330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8313B-D60C-6392-715F-D4A663A46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주어진 음악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구간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크로마</a:t>
            </a:r>
            <a:r>
              <a:rPr lang="ko-KR" altLang="en-US" dirty="0"/>
              <a:t> 벡터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(chroma vector)</a:t>
            </a:r>
            <a:r>
              <a:rPr lang="ko-KR" altLang="en-US" dirty="0"/>
              <a:t>를 만듭니다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인식하고자 하는 화음들의 템플릿을 준비합니다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en-US" altLang="ko-KR" dirty="0"/>
              <a:t>2.</a:t>
            </a:r>
            <a:r>
              <a:rPr lang="ko-KR" altLang="en-US" dirty="0"/>
              <a:t>에서 준비한 모든 화음 템플릿을 순회하며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1.</a:t>
            </a:r>
            <a:r>
              <a:rPr lang="ko-KR" altLang="en-US" dirty="0"/>
              <a:t>에서 얻은 </a:t>
            </a:r>
            <a:r>
              <a:rPr lang="ko-KR" altLang="en-US" dirty="0" err="1"/>
              <a:t>크로마</a:t>
            </a:r>
            <a:r>
              <a:rPr lang="ko-KR" altLang="en-US" dirty="0"/>
              <a:t> 벡터와의 </a:t>
            </a:r>
            <a:r>
              <a:rPr lang="en-US" altLang="ko-KR" dirty="0" err="1"/>
              <a:t>Kullback-Leibler</a:t>
            </a:r>
            <a:r>
              <a:rPr lang="en-US" altLang="ko-KR" dirty="0"/>
              <a:t> divergence</a:t>
            </a:r>
            <a:r>
              <a:rPr lang="ko-KR" altLang="en-US" dirty="0"/>
              <a:t>를 계산합니다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KL divergence</a:t>
            </a:r>
            <a:r>
              <a:rPr lang="ko-KR" altLang="en-US" dirty="0">
                <a:solidFill>
                  <a:schemeClr val="accent1"/>
                </a:solidFill>
              </a:rPr>
              <a:t>는 두 분포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벡터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사이의 차이를 계산하는 알고리즘 중 하나입니다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>
                <a:hlinkClick r:id="rId2"/>
              </a:rPr>
              <a:t>자료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8</a:t>
            </a:r>
            <a:r>
              <a:rPr lang="ko-KR" altLang="en-US" dirty="0">
                <a:solidFill>
                  <a:schemeClr val="accent1"/>
                </a:solidFill>
              </a:rPr>
              <a:t>페이지에 있는 </a:t>
            </a:r>
            <a:r>
              <a:rPr lang="en-US" altLang="ko-KR" dirty="0">
                <a:solidFill>
                  <a:schemeClr val="accent1"/>
                </a:solidFill>
              </a:rPr>
              <a:t>KL2 </a:t>
            </a:r>
            <a:r>
              <a:rPr lang="ko-KR" altLang="en-US" dirty="0">
                <a:solidFill>
                  <a:schemeClr val="accent1"/>
                </a:solidFill>
              </a:rPr>
              <a:t>식을 사용합니다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en-US" altLang="ko-KR" dirty="0"/>
              <a:t>2.</a:t>
            </a:r>
            <a:r>
              <a:rPr lang="ko-KR" altLang="en-US" dirty="0"/>
              <a:t>의 화음 템플릿 중 </a:t>
            </a:r>
            <a:r>
              <a:rPr lang="en-US" altLang="ko-KR" dirty="0"/>
              <a:t>KL2 </a:t>
            </a:r>
            <a:r>
              <a:rPr lang="ko-KR" altLang="en-US" dirty="0"/>
              <a:t>값이 가장 작은 템플릿의 화음을 해당 음악 구간의 화음으로 결정합니다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참고문헌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en-US" altLang="ko-KR" sz="1400" kern="100" dirty="0" err="1">
                <a:solidFill>
                  <a:schemeClr val="bg2">
                    <a:lumMod val="75000"/>
                  </a:schemeClr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Oudre</a:t>
            </a:r>
            <a:r>
              <a:rPr lang="en-US" altLang="ko-KR" sz="1400" kern="100" dirty="0">
                <a:solidFill>
                  <a:schemeClr val="bg2">
                    <a:lumMod val="75000"/>
                  </a:schemeClr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, L., Grenier, Y., &amp; </a:t>
            </a:r>
            <a:r>
              <a:rPr lang="en-US" altLang="ko-KR" sz="1400" kern="100" dirty="0" err="1">
                <a:solidFill>
                  <a:schemeClr val="bg2">
                    <a:lumMod val="75000"/>
                  </a:schemeClr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Févotte</a:t>
            </a:r>
            <a:r>
              <a:rPr lang="en-US" altLang="ko-KR" sz="1400" kern="100" dirty="0">
                <a:solidFill>
                  <a:schemeClr val="bg2">
                    <a:lumMod val="75000"/>
                  </a:schemeClr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, C. (2011). Chord recognition by fitting rescaled chroma vectors to chord templates. </a:t>
            </a:r>
            <a:r>
              <a:rPr lang="en-US" altLang="ko-KR" sz="1400" i="1" kern="100" dirty="0">
                <a:solidFill>
                  <a:schemeClr val="bg2">
                    <a:lumMod val="75000"/>
                  </a:schemeClr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IEEE Transactions on Audio, Speech, and Language Processing</a:t>
            </a:r>
            <a:r>
              <a:rPr lang="en-US" altLang="ko-KR" sz="1400" kern="100" dirty="0">
                <a:solidFill>
                  <a:schemeClr val="bg2">
                    <a:lumMod val="75000"/>
                  </a:schemeClr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, 19(7), 2222-2233.</a:t>
            </a:r>
            <a:endParaRPr lang="ko-KR" altLang="ko-KR" sz="1400" kern="100" dirty="0">
              <a:solidFill>
                <a:schemeClr val="bg2">
                  <a:lumMod val="75000"/>
                </a:schemeClr>
              </a:solidFill>
              <a:effectLst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903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CF030-8D6B-67F6-045B-F1BDB330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조성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8313B-D60C-6392-715F-D4A663A4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34069"/>
          </a:xfrm>
        </p:spPr>
        <p:txBody>
          <a:bodyPr>
            <a:norm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개 장</a:t>
            </a:r>
            <a:r>
              <a:rPr lang="en-US" altLang="ko-KR" dirty="0"/>
              <a:t>, </a:t>
            </a:r>
            <a:r>
              <a:rPr lang="ko-KR" altLang="en-US" dirty="0"/>
              <a:t>단조 중 어느 조성에 해당하는지 인식합니다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자료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https://rnhart.net/articles/key-finding/</a:t>
            </a:r>
            <a:endParaRPr lang="en-US" altLang="ko-KR" dirty="0"/>
          </a:p>
          <a:p>
            <a:pPr marL="45720" indent="0">
              <a:buNone/>
            </a:pPr>
            <a:endParaRPr lang="en-US" altLang="ko-KR" dirty="0"/>
          </a:p>
          <a:p>
            <a:pPr marL="502920" indent="-457200">
              <a:buFont typeface="+mj-lt"/>
              <a:buAutoNum type="arabicPeriod"/>
            </a:pPr>
            <a:r>
              <a:rPr lang="en-US" altLang="ko-KR" dirty="0"/>
              <a:t>MIDI</a:t>
            </a:r>
            <a:r>
              <a:rPr lang="ko-KR" altLang="en-US" dirty="0"/>
              <a:t> 곡 전체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또는 특정 구간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크로마</a:t>
            </a:r>
            <a:r>
              <a:rPr lang="ko-KR" altLang="en-US" dirty="0"/>
              <a:t> 벡터를 구합니다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장조 프로파일과 단조 프로파일을 준비합니다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오른쪽 위 사진처럼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502920" indent="-457200">
              <a:buFont typeface="+mj-lt"/>
              <a:buAutoNum type="arabicPeriod"/>
            </a:pPr>
            <a:r>
              <a:rPr lang="en-US" altLang="ko-KR" dirty="0"/>
              <a:t>2.</a:t>
            </a:r>
            <a:r>
              <a:rPr lang="ko-KR" altLang="en-US" dirty="0"/>
              <a:t>의 </a:t>
            </a:r>
            <a:r>
              <a:rPr lang="en-US" altLang="ko-KR" dirty="0"/>
              <a:t>24</a:t>
            </a:r>
            <a:r>
              <a:rPr lang="ko-KR" altLang="en-US" dirty="0"/>
              <a:t>가지 프로파일을 순회하면서 </a:t>
            </a:r>
            <a:r>
              <a:rPr lang="en-US" altLang="ko-KR" dirty="0"/>
              <a:t>1.</a:t>
            </a:r>
            <a:r>
              <a:rPr lang="ko-KR" altLang="en-US" dirty="0"/>
              <a:t>의 </a:t>
            </a:r>
            <a:r>
              <a:rPr lang="ko-KR" altLang="en-US" dirty="0" err="1"/>
              <a:t>크로마</a:t>
            </a:r>
            <a:r>
              <a:rPr lang="ko-KR" altLang="en-US" dirty="0"/>
              <a:t> 벡터와의 </a:t>
            </a:r>
            <a:r>
              <a:rPr lang="en-US" altLang="ko-KR" dirty="0"/>
              <a:t>Pearson </a:t>
            </a:r>
            <a:r>
              <a:rPr lang="ko-KR" altLang="en-US" dirty="0"/>
              <a:t>상관계수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altLang="ko-KR" i="1" dirty="0">
                <a:solidFill>
                  <a:schemeClr val="bg2">
                    <a:lumMod val="75000"/>
                  </a:schemeClr>
                </a:solidFill>
              </a:rPr>
              <a:t>R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값을 구합니다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상관계수가 가장 높은 프로파일의 조성을 선택합니다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참고문헌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en-US" altLang="ko-KR" sz="1800" dirty="0" err="1">
                <a:solidFill>
                  <a:schemeClr val="bg2">
                    <a:lumMod val="75000"/>
                  </a:schemeClr>
                </a:solidFill>
              </a:rPr>
              <a:t>Krumhansl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, C. L. (2001). Cognitive foundations of musical pitch. Oxford University Press.</a:t>
            </a: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5B47A-2A3E-DB06-5240-3E7733C6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999" y="360220"/>
            <a:ext cx="3819224" cy="30687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531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12F54-0A9C-1EC2-97EB-C2358F98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으로 음악적 특징 추출하기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C5B78-1AA6-D851-518F-8F0B1CCB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주차 실습 자료에서 </a:t>
            </a:r>
            <a:r>
              <a:rPr lang="en-US" altLang="ko-KR" dirty="0">
                <a:solidFill>
                  <a:schemeClr val="accent4"/>
                </a:solidFill>
              </a:rPr>
              <a:t>“midi_extractor.py” </a:t>
            </a:r>
            <a:r>
              <a:rPr lang="ko-KR" altLang="en-US" dirty="0"/>
              <a:t>를 열어봅시다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extract_features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라는 함수가 있습니다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</a:p>
          <a:p>
            <a:pPr lvl="1"/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extract_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로</a:t>
            </a:r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시작하는 수많은 함수가 있습니다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</a:p>
          <a:p>
            <a:pPr lvl="1"/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그 중에는 조성 인식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화음 인식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, Roman numeral </a:t>
            </a:r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인식 등의 함수들이 들어 있습니다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</a:p>
          <a:p>
            <a:pPr lvl="1"/>
            <a:endParaRPr lang="en-US" altLang="ko-K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나중에 심심하시면 한번 돌려보시기 바랍니다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</a:p>
          <a:p>
            <a:pPr lvl="1"/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이것을 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FastAPI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 등을 사용하여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API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화하면 유용하게 사용할 수 있을지도 모릅니다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</a:p>
          <a:p>
            <a:pPr lvl="1"/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딥러닝</a:t>
            </a:r>
            <a:r>
              <a:rPr lang="en-US" altLang="ko-KR" b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altLang="ko-KR" b="0" dirty="0" err="1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  <a:t>PyTorch</a:t>
            </a:r>
            <a:r>
              <a:rPr lang="en-US" altLang="ko-KR" b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  <a:t>)</a:t>
            </a:r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에 활용할 수 있도록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one-hot </a:t>
            </a:r>
            <a:r>
              <a:rPr lang="ko-KR" alt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인코딩된</a:t>
            </a:r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결과도 제공합니다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20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CFB8D7-71BA-36C5-CE33-17437669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08" y="806237"/>
            <a:ext cx="7864522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4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en-US" altLang="ko-KR" dirty="0" err="1"/>
              <a:t>FluidSynth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434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B3A2B59-2436-41EF-2E4E-7A84D601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에서 </a:t>
            </a:r>
            <a:r>
              <a:rPr lang="en-US" altLang="ko-KR" dirty="0" err="1"/>
              <a:t>FluidSynth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8556D42-F870-FF60-B6C3-485A983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결론만 말하면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>
                <a:hlinkClick r:id="rId2"/>
              </a:rPr>
              <a:t>https://github.com/atsushieno/nfluidsynth</a:t>
            </a:r>
            <a:endParaRPr lang="en-US" altLang="ko-KR" dirty="0"/>
          </a:p>
          <a:p>
            <a:pPr lvl="1"/>
            <a:r>
              <a:rPr lang="ko-KR" altLang="en-US" dirty="0"/>
              <a:t>이 </a:t>
            </a:r>
            <a:r>
              <a:rPr lang="en-US" altLang="ko-KR" dirty="0" err="1"/>
              <a:t>NFluidsynth</a:t>
            </a:r>
            <a:r>
              <a:rPr lang="ko-KR" altLang="en-US" dirty="0"/>
              <a:t> 라이브러리를 사용하시면 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NuGet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통해서 설치할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FluidSynth</a:t>
            </a:r>
            <a:r>
              <a:rPr lang="ko-KR" altLang="en-US" dirty="0"/>
              <a:t>는 </a:t>
            </a:r>
            <a:r>
              <a:rPr lang="en-US" altLang="ko-KR" dirty="0"/>
              <a:t>C</a:t>
            </a:r>
            <a:r>
              <a:rPr lang="ko-KR" altLang="en-US" dirty="0"/>
              <a:t>로 </a:t>
            </a:r>
            <a:r>
              <a:rPr lang="ko-KR" altLang="en-US" dirty="0" err="1"/>
              <a:t>짜여있는</a:t>
            </a:r>
            <a:r>
              <a:rPr lang="ko-KR" altLang="en-US" dirty="0"/>
              <a:t> 프로그램입니다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이를 </a:t>
            </a:r>
            <a:r>
              <a:rPr lang="en-US" altLang="ko-KR" dirty="0"/>
              <a:t>.NET</a:t>
            </a:r>
            <a:r>
              <a:rPr lang="ko-KR" altLang="en-US" dirty="0"/>
              <a:t>에서 사용할 수 있도록 감싼 것이 </a:t>
            </a:r>
            <a:r>
              <a:rPr lang="en-US" altLang="ko-KR" dirty="0" err="1"/>
              <a:t>NFluidsynth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위 라이브러리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784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93AEA-57DF-A1E7-8F56-DBDA4725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E688A-1A3D-3CFB-4735-523E441AE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11494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https://github.com/salt26/chromatic-piano-roll/blob/main/Client/Assets/Scripts/PlayMusic.cs</a:t>
            </a:r>
            <a:endParaRPr lang="en-US" altLang="ko-KR" dirty="0"/>
          </a:p>
          <a:p>
            <a:r>
              <a:rPr lang="ko-KR" altLang="en-US" dirty="0"/>
              <a:t>지난 </a:t>
            </a:r>
            <a:r>
              <a:rPr lang="en-US" altLang="ko-KR" dirty="0"/>
              <a:t>9</a:t>
            </a:r>
            <a:r>
              <a:rPr lang="ko-KR" altLang="en-US" dirty="0"/>
              <a:t>주차 때 보여드린</a:t>
            </a:r>
            <a:br>
              <a:rPr lang="en-US" altLang="ko-KR" dirty="0"/>
            </a:br>
            <a:r>
              <a:rPr lang="en-US" altLang="ko-KR" dirty="0"/>
              <a:t>Chromatic Piano Roll</a:t>
            </a:r>
            <a:r>
              <a:rPr lang="ko-KR" altLang="en-US" dirty="0"/>
              <a:t>에</a:t>
            </a:r>
            <a:br>
              <a:rPr lang="en-US" altLang="ko-KR" dirty="0"/>
            </a:br>
            <a:r>
              <a:rPr lang="ko-KR" altLang="en-US" dirty="0"/>
              <a:t>들어있는 코드입니다</a:t>
            </a:r>
            <a:r>
              <a:rPr lang="en-US" altLang="ko-KR" dirty="0"/>
              <a:t>.</a:t>
            </a:r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86</a:t>
            </a:r>
            <a:r>
              <a:rPr lang="ko-KR" altLang="en-US" sz="1800" dirty="0"/>
              <a:t>줄에서 </a:t>
            </a:r>
            <a:r>
              <a:rPr lang="en-US" altLang="ko-KR" sz="1800" dirty="0">
                <a:latin typeface="Consolas" panose="020B0609020204030204" pitchFamily="49" charset="0"/>
              </a:rPr>
              <a:t>Synth</a:t>
            </a:r>
            <a:r>
              <a:rPr lang="ko-KR" altLang="en-US" sz="1800" dirty="0"/>
              <a:t>를 정의</a:t>
            </a:r>
            <a:endParaRPr lang="en-US" altLang="ko-KR" sz="1800" dirty="0"/>
          </a:p>
          <a:p>
            <a:pPr lvl="1"/>
            <a:r>
              <a:rPr lang="en-US" altLang="ko-KR" sz="1800" dirty="0"/>
              <a:t>89</a:t>
            </a:r>
            <a:r>
              <a:rPr lang="ko-KR" altLang="en-US" sz="1800" dirty="0"/>
              <a:t>줄에서 사운드폰트 로드</a:t>
            </a:r>
            <a:endParaRPr lang="en-US" altLang="ko-KR" sz="1800" dirty="0"/>
          </a:p>
          <a:p>
            <a:pPr lvl="1"/>
            <a:r>
              <a:rPr lang="en-US" altLang="ko-KR" sz="1800" dirty="0"/>
              <a:t>101</a:t>
            </a:r>
            <a:r>
              <a:rPr lang="ko-KR" altLang="en-US" sz="1800" dirty="0"/>
              <a:t>줄에서 오디오 장치 설정</a:t>
            </a:r>
            <a:endParaRPr lang="en-US" altLang="ko-KR" sz="1800" dirty="0"/>
          </a:p>
          <a:p>
            <a:pPr lvl="1"/>
            <a:r>
              <a:rPr lang="en-US" altLang="ko-KR" sz="1800" dirty="0"/>
              <a:t>170</a:t>
            </a:r>
            <a:r>
              <a:rPr lang="ko-KR" altLang="en-US" sz="1800" dirty="0"/>
              <a:t>과 </a:t>
            </a:r>
            <a:r>
              <a:rPr lang="en-US" altLang="ko-KR" sz="1800" dirty="0"/>
              <a:t>187</a:t>
            </a:r>
            <a:r>
              <a:rPr lang="ko-KR" altLang="en-US" sz="1800" dirty="0"/>
              <a:t>줄 등에서 </a:t>
            </a:r>
            <a:r>
              <a:rPr lang="en-US" altLang="ko-KR" sz="1800" dirty="0"/>
              <a:t>note on, </a:t>
            </a:r>
            <a:br>
              <a:rPr lang="en-US" altLang="ko-KR" sz="1800" dirty="0"/>
            </a:br>
            <a:r>
              <a:rPr lang="en-US" altLang="ko-KR" sz="1800" dirty="0"/>
              <a:t>note off </a:t>
            </a:r>
            <a:r>
              <a:rPr lang="ko-KR" altLang="en-US" sz="1800" dirty="0"/>
              <a:t>이벤트 전송</a:t>
            </a:r>
            <a:endParaRPr lang="en-US" altLang="ko-KR" sz="1800" dirty="0"/>
          </a:p>
          <a:p>
            <a:pPr lvl="1"/>
            <a:r>
              <a:rPr lang="en-US" altLang="ko-KR" sz="1800" dirty="0"/>
              <a:t>198</a:t>
            </a:r>
            <a:r>
              <a:rPr lang="ko-KR" altLang="en-US" sz="1800" dirty="0"/>
              <a:t>줄에서 프로그램 종료 시</a:t>
            </a:r>
            <a:br>
              <a:rPr lang="en-US" altLang="ko-KR" sz="1800" dirty="0"/>
            </a:br>
            <a:r>
              <a:rPr lang="en-US" altLang="ko-KR" sz="1800" dirty="0">
                <a:latin typeface="Consolas" panose="020B0609020204030204" pitchFamily="49" charset="0"/>
              </a:rPr>
              <a:t>Dispose()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/>
              <a:t>호출</a:t>
            </a:r>
            <a:endParaRPr lang="en-US" altLang="ko-KR" sz="1800" dirty="0"/>
          </a:p>
        </p:txBody>
      </p:sp>
      <p:pic>
        <p:nvPicPr>
          <p:cNvPr id="4" name="내용 개체 틀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B8C27443-113A-E85E-C8C8-F40409C49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97" y="2871030"/>
            <a:ext cx="6635874" cy="37326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95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홍보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2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동행 합창단 제</a:t>
            </a:r>
            <a:r>
              <a:rPr lang="en-US" altLang="ko-KR" dirty="0"/>
              <a:t>2</a:t>
            </a:r>
            <a:r>
              <a:rPr lang="ko-KR" altLang="en-US" dirty="0"/>
              <a:t>회 정기공연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2024</a:t>
            </a:r>
            <a:r>
              <a:rPr lang="ko-KR" altLang="en-US" dirty="0">
                <a:solidFill>
                  <a:schemeClr val="accent4"/>
                </a:solidFill>
              </a:rPr>
              <a:t>년 </a:t>
            </a:r>
            <a:r>
              <a:rPr lang="en-US" altLang="ko-KR" dirty="0">
                <a:solidFill>
                  <a:schemeClr val="accent4"/>
                </a:solidFill>
              </a:rPr>
              <a:t>9</a:t>
            </a:r>
            <a:r>
              <a:rPr lang="ko-KR" altLang="en-US" dirty="0">
                <a:solidFill>
                  <a:schemeClr val="accent4"/>
                </a:solidFill>
              </a:rPr>
              <a:t>월 </a:t>
            </a:r>
            <a:r>
              <a:rPr lang="en-US" altLang="ko-KR" dirty="0">
                <a:solidFill>
                  <a:schemeClr val="accent4"/>
                </a:solidFill>
              </a:rPr>
              <a:t>28</a:t>
            </a:r>
            <a:r>
              <a:rPr lang="ko-KR" altLang="en-US" dirty="0">
                <a:solidFill>
                  <a:schemeClr val="accent4"/>
                </a:solidFill>
              </a:rPr>
              <a:t>일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ko-KR" altLang="en-US" dirty="0">
                <a:solidFill>
                  <a:schemeClr val="accent4"/>
                </a:solidFill>
              </a:rPr>
              <a:t>토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>
                <a:solidFill>
                  <a:schemeClr val="accent4"/>
                </a:solidFill>
              </a:rPr>
              <a:t>저녁 </a:t>
            </a:r>
            <a:r>
              <a:rPr lang="en-US" altLang="ko-KR" dirty="0">
                <a:solidFill>
                  <a:schemeClr val="accent4"/>
                </a:solidFill>
              </a:rPr>
              <a:t>6</a:t>
            </a:r>
            <a:r>
              <a:rPr lang="ko-KR" altLang="en-US" dirty="0">
                <a:solidFill>
                  <a:schemeClr val="accent4"/>
                </a:solidFill>
              </a:rPr>
              <a:t>시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chemeClr val="accent3"/>
                </a:solidFill>
              </a:rPr>
              <a:t>리코디아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ko-KR" altLang="en-US" dirty="0" err="1">
                <a:solidFill>
                  <a:schemeClr val="accent3"/>
                </a:solidFill>
              </a:rPr>
              <a:t>아트홀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논현역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바로 옆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accent2"/>
                </a:solidFill>
              </a:rPr>
              <a:t>관람 비용 무료</a:t>
            </a:r>
            <a:r>
              <a:rPr lang="en-US" altLang="ko-KR" dirty="0">
                <a:solidFill>
                  <a:schemeClr val="accent2"/>
                </a:solidFill>
              </a:rPr>
              <a:t>!!</a:t>
            </a:r>
          </a:p>
          <a:p>
            <a:r>
              <a:rPr lang="ko-KR" altLang="en-US" dirty="0"/>
              <a:t>무려 </a:t>
            </a:r>
            <a:r>
              <a:rPr lang="en-US" altLang="ko-KR" dirty="0"/>
              <a:t>19</a:t>
            </a:r>
            <a:r>
              <a:rPr lang="ko-KR" altLang="en-US" dirty="0"/>
              <a:t>곡이 준비되어 있습니다</a:t>
            </a:r>
            <a:r>
              <a:rPr lang="en-US" altLang="ko-KR" dirty="0"/>
              <a:t>!!</a:t>
            </a:r>
          </a:p>
          <a:p>
            <a:pPr lvl="1"/>
            <a:r>
              <a:rPr lang="en-US" altLang="ko-KR" dirty="0"/>
              <a:t>1791</a:t>
            </a:r>
            <a:r>
              <a:rPr lang="ko-KR" altLang="en-US" dirty="0"/>
              <a:t>년 작곡된 곡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en-US" altLang="ko-KR" dirty="0" err="1">
                <a:solidFill>
                  <a:schemeClr val="accent1"/>
                </a:solidFill>
              </a:rPr>
              <a:t>Lacrimosa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ko-KR" altLang="en-US" dirty="0"/>
              <a:t>부터 </a:t>
            </a:r>
            <a:r>
              <a:rPr lang="en-US" altLang="ko-KR" dirty="0"/>
              <a:t>2024</a:t>
            </a:r>
            <a:r>
              <a:rPr lang="ko-KR" altLang="en-US" dirty="0"/>
              <a:t>년 발매된 곡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밤양갱</a:t>
            </a:r>
            <a:r>
              <a:rPr lang="en-US" altLang="ko-KR" dirty="0">
                <a:solidFill>
                  <a:schemeClr val="accent1"/>
                </a:solidFill>
              </a:rPr>
              <a:t>, Supernova)</a:t>
            </a:r>
            <a:r>
              <a:rPr lang="ko-KR" altLang="en-US" dirty="0"/>
              <a:t>까지</a:t>
            </a:r>
            <a:r>
              <a:rPr lang="en-US" altLang="ko-KR" dirty="0"/>
              <a:t>!!</a:t>
            </a:r>
          </a:p>
          <a:p>
            <a:pPr lvl="1"/>
            <a:r>
              <a:rPr lang="ko-KR" altLang="en-US" dirty="0"/>
              <a:t>영어</a:t>
            </a:r>
            <a:r>
              <a:rPr lang="en-US" altLang="ko-KR" dirty="0">
                <a:solidFill>
                  <a:schemeClr val="accent1"/>
                </a:solidFill>
              </a:rPr>
              <a:t>(Viva la Vida)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ja-JP" altLang="en-US" dirty="0">
                <a:solidFill>
                  <a:schemeClr val="accent1"/>
                </a:solidFill>
              </a:rPr>
              <a:t>残酷な天使のテーゼ</a:t>
            </a:r>
            <a:r>
              <a:rPr lang="en-US" altLang="ja-JP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잔혹한 천사의 테제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이탈리아어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en-US" altLang="ko-KR" dirty="0" err="1">
                <a:solidFill>
                  <a:schemeClr val="accent1"/>
                </a:solidFill>
              </a:rPr>
              <a:t>Sogno</a:t>
            </a:r>
            <a:r>
              <a:rPr lang="en-US" altLang="ko-KR" dirty="0">
                <a:solidFill>
                  <a:schemeClr val="accent1"/>
                </a:solidFill>
              </a:rPr>
              <a:t> di Volare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Civilization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VI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주제가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등 국적을 뛰어넘는 다양한 곡</a:t>
            </a:r>
            <a:r>
              <a:rPr lang="en-US" altLang="ko-KR" dirty="0"/>
              <a:t>!!</a:t>
            </a:r>
          </a:p>
          <a:p>
            <a:pPr lvl="1"/>
            <a:r>
              <a:rPr lang="ko-KR" altLang="en-US" dirty="0"/>
              <a:t>지휘자님의 자작곡</a:t>
            </a:r>
            <a:r>
              <a:rPr lang="en-US" altLang="ko-KR" dirty="0">
                <a:solidFill>
                  <a:schemeClr val="accent1"/>
                </a:solidFill>
              </a:rPr>
              <a:t>(Starry Night)</a:t>
            </a:r>
            <a:r>
              <a:rPr lang="ko-KR" altLang="en-US" dirty="0"/>
              <a:t>와 저의 자작곡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그믐달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ko-KR" altLang="en-US" dirty="0"/>
              <a:t>도 슬쩍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여러분이 무엇을 </a:t>
            </a:r>
            <a:r>
              <a:rPr lang="ko-KR" altLang="en-US" dirty="0" err="1"/>
              <a:t>좋아하실지</a:t>
            </a:r>
            <a:r>
              <a:rPr lang="ko-KR" altLang="en-US" dirty="0"/>
              <a:t> 몰라 전부 준비해 봤습니다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 즐거운 공연에 여러분이 빠질 수 없겠죠</a:t>
            </a:r>
            <a:r>
              <a:rPr lang="en-US" altLang="ko-KR" dirty="0"/>
              <a:t>? </a:t>
            </a:r>
            <a:r>
              <a:rPr lang="ko-KR" altLang="en-US" dirty="0"/>
              <a:t>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217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인간의 얼굴, 만화 영화이(가) 표시된 사진&#10;&#10;자동 생성된 설명">
            <a:extLst>
              <a:ext uri="{FF2B5EF4-FFF2-40B4-BE49-F238E27FC236}">
                <a16:creationId xmlns:a16="http://schemas.microsoft.com/office/drawing/2014/main" id="{7E363B23-480C-3B4B-7D13-CD831A7836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" y="252124"/>
            <a:ext cx="4496112" cy="6359511"/>
          </a:xfrm>
        </p:spPr>
      </p:pic>
      <p:pic>
        <p:nvPicPr>
          <p:cNvPr id="11" name="그림 10" descr="텍스트, 인간의 얼굴, 포스터, 의류이(가) 표시된 사진&#10;&#10;자동 생성된 설명">
            <a:extLst>
              <a:ext uri="{FF2B5EF4-FFF2-40B4-BE49-F238E27FC236}">
                <a16:creationId xmlns:a16="http://schemas.microsoft.com/office/drawing/2014/main" id="{3E2CCB8B-FB63-5E1E-1D8B-FDFBF8BF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48" y="1510764"/>
            <a:ext cx="2713505" cy="3836472"/>
          </a:xfrm>
          <a:prstGeom prst="rect">
            <a:avLst/>
          </a:prstGeom>
        </p:spPr>
      </p:pic>
      <p:pic>
        <p:nvPicPr>
          <p:cNvPr id="3" name="그림 2" descr="텍스트, 스크린샷, 메뉴, 인쇄이(가) 표시된 사진&#10;&#10;자동 생성된 설명">
            <a:extLst>
              <a:ext uri="{FF2B5EF4-FFF2-40B4-BE49-F238E27FC236}">
                <a16:creationId xmlns:a16="http://schemas.microsoft.com/office/drawing/2014/main" id="{E8984DFE-7847-6B59-357D-97998FF60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84" y="249244"/>
            <a:ext cx="4495977" cy="635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ko-KR" altLang="en-US" dirty="0"/>
              <a:t>없습니다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월부터 시작해서 </a:t>
            </a:r>
            <a:r>
              <a:rPr lang="en-US" altLang="ko-KR" dirty="0"/>
              <a:t>6</a:t>
            </a:r>
            <a:r>
              <a:rPr lang="ko-KR" altLang="en-US" dirty="0"/>
              <a:t>월에 끝내겠다고 한 작곡 세미나가 </a:t>
            </a:r>
            <a:r>
              <a:rPr lang="en-US" altLang="ko-KR" dirty="0"/>
              <a:t>8</a:t>
            </a:r>
            <a:r>
              <a:rPr lang="ko-KR" altLang="en-US" dirty="0"/>
              <a:t>월이 되어서야</a:t>
            </a:r>
            <a:br>
              <a:rPr lang="en-US" altLang="ko-KR" dirty="0"/>
            </a:br>
            <a:r>
              <a:rPr lang="ko-KR" altLang="en-US" dirty="0"/>
              <a:t>끝났네요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지금까지 꾸준히 관심 가지고 참여해 주신 여러분께 진심으로 감사드립니다</a:t>
            </a:r>
            <a:r>
              <a:rPr lang="en-US" altLang="ko-KR" dirty="0"/>
              <a:t>!!</a:t>
            </a:r>
          </a:p>
          <a:p>
            <a:pPr lvl="1"/>
            <a:r>
              <a:rPr lang="ko-KR" altLang="en-US" dirty="0"/>
              <a:t>여러분이 있었기에 작곡 세미나를 끝까지 완료할 수 있었습니다</a:t>
            </a:r>
            <a:r>
              <a:rPr lang="en-US" altLang="ko-KR" dirty="0"/>
              <a:t>…!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본 자료는 </a:t>
            </a:r>
            <a:r>
              <a:rPr lang="en-US" altLang="ko-KR" dirty="0"/>
              <a:t>UNIDEV </a:t>
            </a:r>
            <a:r>
              <a:rPr lang="ko-KR" altLang="en-US" dirty="0"/>
              <a:t>아카이브 및 </a:t>
            </a:r>
            <a:r>
              <a:rPr lang="en-US" altLang="ko-KR" dirty="0"/>
              <a:t>GitHub </a:t>
            </a:r>
            <a:r>
              <a:rPr lang="ko-KR" altLang="en-US" dirty="0"/>
              <a:t>공개 저장소를 통해 모든 </a:t>
            </a:r>
            <a:r>
              <a:rPr lang="en-US" altLang="ko-KR" dirty="0"/>
              <a:t>UNIDEV</a:t>
            </a:r>
            <a:br>
              <a:rPr lang="en-US" altLang="ko-KR" dirty="0"/>
            </a:br>
            <a:r>
              <a:rPr lang="ko-KR" altLang="en-US" dirty="0"/>
              <a:t>회원이 열람할 수 있도록 공개할 예정입니다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2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ko-KR" altLang="en-US" dirty="0"/>
              <a:t>작곡이나 게임 개발 관련하여 저에게 물어보거나 이야기하고 싶은 분들은</a:t>
            </a:r>
            <a:br>
              <a:rPr lang="en-US" altLang="ko-KR" dirty="0"/>
            </a:br>
            <a:r>
              <a:rPr lang="ko-KR" altLang="en-US" dirty="0"/>
              <a:t>언제든지 저에게 연락해주시기 바랍니다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식사 약속도 환영합니다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r>
              <a:rPr lang="ko-KR" altLang="en-US" dirty="0" err="1"/>
              <a:t>디스코드</a:t>
            </a:r>
            <a:r>
              <a:rPr lang="ko-KR" altLang="en-US" dirty="0"/>
              <a:t> </a:t>
            </a:r>
            <a:r>
              <a:rPr lang="en-US" altLang="ko-KR" dirty="0"/>
              <a:t>DM</a:t>
            </a:r>
            <a:r>
              <a:rPr lang="ko-KR" altLang="en-US" dirty="0"/>
              <a:t>으로 주셔도 좋고</a:t>
            </a:r>
            <a:r>
              <a:rPr lang="en-US" altLang="ko-KR" dirty="0"/>
              <a:t>, GitHub </a:t>
            </a:r>
            <a:r>
              <a:rPr lang="ko-KR" altLang="en-US" dirty="0"/>
              <a:t>프로필의 이메일로 주셔도 좋습니다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15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A5A4FA-329E-4B21-821F-C6343C26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2F676-CDB8-4FAF-A09E-113385B9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4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95A936-ACA4-30BB-E9A5-B36275B6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15" y="658890"/>
            <a:ext cx="7780694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10585</TotalTime>
  <Words>5080</Words>
  <Application>Microsoft Office PowerPoint</Application>
  <PresentationFormat>와이드스크린</PresentationFormat>
  <Paragraphs>673</Paragraphs>
  <Slides>88</Slides>
  <Notes>0</Notes>
  <HiddenSlides>0</HiddenSlides>
  <MMClips>30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5" baseType="lpstr">
      <vt:lpstr>나눔손글씨 세화체</vt:lpstr>
      <vt:lpstr>맑은 고딕</vt:lpstr>
      <vt:lpstr>Arial</vt:lpstr>
      <vt:lpstr>Cambria Math</vt:lpstr>
      <vt:lpstr>Consolas</vt:lpstr>
      <vt:lpstr>Corbel</vt:lpstr>
      <vt:lpstr>기본</vt:lpstr>
      <vt:lpstr>작곡 세미나</vt:lpstr>
      <vt:lpstr>피아노 반주를 만들고 싶어요!</vt:lpstr>
      <vt:lpstr>오늘 할 일</vt:lpstr>
      <vt:lpstr>피아노 반주 제작</vt:lpstr>
      <vt:lpstr>일화 소개</vt:lpstr>
      <vt:lpstr>일화 소개 (이어서)</vt:lpstr>
      <vt:lpstr>“그믐달” 살펴보기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“그믐달”의 구조</vt:lpstr>
      <vt:lpstr>피아노 반주 제작</vt:lpstr>
      <vt:lpstr>반주자를 고려한 반주 악보 제작</vt:lpstr>
      <vt:lpstr>반주자를 고려한 반주 악보 제작</vt:lpstr>
      <vt:lpstr>반주자를 고려한 반주 악보 제작</vt:lpstr>
      <vt:lpstr>반주자를 고려한 반주 악보 제작</vt:lpstr>
      <vt:lpstr>반주자를 고려한 반주 악보 제작</vt:lpstr>
      <vt:lpstr>반주자를 고려한 반주 악보 제작</vt:lpstr>
      <vt:lpstr>반주자를 고려한 반주 악보 제작</vt:lpstr>
      <vt:lpstr>반주자를 고려한 반주 악보 제작</vt:lpstr>
      <vt:lpstr>반주자를 고려한 반주 악보 제작</vt:lpstr>
      <vt:lpstr>반주자를 고려한 반주 악보 제작</vt:lpstr>
      <vt:lpstr>PowerPoint 프레젠테이션</vt:lpstr>
      <vt:lpstr>반주자를 고려한 반주 악보 제작</vt:lpstr>
      <vt:lpstr>반주자를 고려한 반주 악보 제작</vt:lpstr>
      <vt:lpstr>반주 요청 팁</vt:lpstr>
      <vt:lpstr>반주자 고려 요약</vt:lpstr>
      <vt:lpstr>피아노 반주 제작</vt:lpstr>
      <vt:lpstr>음악적으로 듣기 좋은 반주 악보 제작</vt:lpstr>
      <vt:lpstr>구성 – 반주와 서브멜로디</vt:lpstr>
      <vt:lpstr>구성 – 서브멜로디</vt:lpstr>
      <vt:lpstr>구성 – 반주와 서브멜로디</vt:lpstr>
      <vt:lpstr>구성 – 반주</vt:lpstr>
      <vt:lpstr>구성 – 반주</vt:lpstr>
      <vt:lpstr>구성 – 전주</vt:lpstr>
      <vt:lpstr>멜로디 형태</vt:lpstr>
      <vt:lpstr>멜로디 형태</vt:lpstr>
      <vt:lpstr>리듬</vt:lpstr>
      <vt:lpstr>박자</vt:lpstr>
      <vt:lpstr>빠르기</vt:lpstr>
      <vt:lpstr>화음 – 화성 진행</vt:lpstr>
      <vt:lpstr>화음 – 근음</vt:lpstr>
      <vt:lpstr>화음 – 근음</vt:lpstr>
      <vt:lpstr>화음 – 슬래시 코드</vt:lpstr>
      <vt:lpstr>화음 – 슬래시 코드</vt:lpstr>
      <vt:lpstr>화음 – 슬래시 코드</vt:lpstr>
      <vt:lpstr>화음 – 슬래시 코드</vt:lpstr>
      <vt:lpstr>PowerPoint 프레젠테이션</vt:lpstr>
      <vt:lpstr>화음 – 왼손 화음</vt:lpstr>
      <vt:lpstr>화음 – 전위의 선택</vt:lpstr>
      <vt:lpstr>화음 – 순차 진행</vt:lpstr>
      <vt:lpstr>화음 – 순차 진행</vt:lpstr>
      <vt:lpstr>PowerPoint 프레젠테이션</vt:lpstr>
      <vt:lpstr>화음 – 보이스 리딩 (Voice Leading)</vt:lpstr>
      <vt:lpstr>화음 – 보이스 리딩 (Voice Leading)</vt:lpstr>
      <vt:lpstr>화음 – 보이싱 (Voicing)</vt:lpstr>
      <vt:lpstr>화음 – 음의 중복 (Doubling)</vt:lpstr>
      <vt:lpstr>화음 – 음의 중복 (Doubling)</vt:lpstr>
      <vt:lpstr>화음 – 불협화음</vt:lpstr>
      <vt:lpstr>PowerPoint 프레젠테이션</vt:lpstr>
      <vt:lpstr>화음 – NWC에서 화음 표기</vt:lpstr>
      <vt:lpstr>화음 – NWC에서 화음 표기</vt:lpstr>
      <vt:lpstr>화음 – NWC에서 화음 표기</vt:lpstr>
      <vt:lpstr>화음 – NWC에서 화음 표기</vt:lpstr>
      <vt:lpstr>화음 – 화음 표기</vt:lpstr>
      <vt:lpstr>음악성 고려 요약</vt:lpstr>
      <vt:lpstr>음악성 고려 요약</vt:lpstr>
      <vt:lpstr>조성 및 화음 인식</vt:lpstr>
      <vt:lpstr>작곡을 하다 보면…</vt:lpstr>
      <vt:lpstr>MIDI 분석기</vt:lpstr>
      <vt:lpstr>화음 인식</vt:lpstr>
      <vt:lpstr>화음 인식</vt:lpstr>
      <vt:lpstr>화음 인식</vt:lpstr>
      <vt:lpstr>조성 인식</vt:lpstr>
      <vt:lpstr>Python으로 음악적 특징 추출하기</vt:lpstr>
      <vt:lpstr>C# FluidSynth</vt:lpstr>
      <vt:lpstr>C#에서 FluidSynth 사용하기</vt:lpstr>
      <vt:lpstr>사용 예제</vt:lpstr>
      <vt:lpstr>홍보</vt:lpstr>
      <vt:lpstr>동행 합창단 제2회 정기공연</vt:lpstr>
      <vt:lpstr>PowerPoint 프레젠테이션</vt:lpstr>
      <vt:lpstr>다음 세미나는…</vt:lpstr>
      <vt:lpstr>연락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작곡 세미나 10주차</dc:title>
  <dc:creator>안단태</dc:creator>
  <cp:lastModifiedBy>단태 안</cp:lastModifiedBy>
  <cp:revision>529</cp:revision>
  <dcterms:created xsi:type="dcterms:W3CDTF">2018-09-25T08:53:20Z</dcterms:created>
  <dcterms:modified xsi:type="dcterms:W3CDTF">2024-08-27T05:21:34Z</dcterms:modified>
</cp:coreProperties>
</file>